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Lst>
  <p:sldSz cy="5143500" cx="9144000"/>
  <p:notesSz cx="6858000" cy="9144000"/>
  <p:embeddedFontLst>
    <p:embeddedFont>
      <p:font typeface="Roboto"/>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C7BCDE9-8D48-4F9D-8257-BA5ACB2EBD7B}">
  <a:tblStyle styleId="{6C7BCDE9-8D48-4F9D-8257-BA5ACB2EBD7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Roboto-regular.fntdata"/><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font" Target="fonts/Roboto-italic.fntdata"/><Relationship Id="rId23" Type="http://schemas.openxmlformats.org/officeDocument/2006/relationships/slide" Target="slides/slide17.xml"/><Relationship Id="rId67" Type="http://schemas.openxmlformats.org/officeDocument/2006/relationships/font" Target="fonts/Roboto-bold.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c8c2d36b8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c8c2d36b8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it is and what it can do ?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e05867b33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e05867b33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e0102a97c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e0102a97c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e0102a97c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e0102a97c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e0102a97c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e0102a97c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e0102a97c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e0102a97c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e12c122ff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e12c122ff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b6e8419f2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b6e8419f2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b6e8419f2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b6e8419f2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1.Learnings are encoded in the states and the algorithms for each states.</a:t>
            </a:r>
            <a:endParaRPr/>
          </a:p>
          <a:p>
            <a:pPr indent="0" lvl="0" marL="0" rtl="0" algn="l">
              <a:spcBef>
                <a:spcPts val="0"/>
              </a:spcBef>
              <a:spcAft>
                <a:spcPts val="0"/>
              </a:spcAft>
              <a:buNone/>
            </a:pPr>
            <a:r>
              <a:rPr lang="en-GB"/>
              <a:t>2.Agent tries to maximize the Reward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c8c2d36b8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c8c2d36b8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c77b1537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c77b1537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Clearly these are not useful features for the classification. This is how data looks at first iteration of data collection.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c8c2d36b8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c8c2d36b8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Line summarizing the distribution of data points.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c8c2d36b8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c8c2d36b8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Classification a similar story where in we have simple lines </a:t>
            </a:r>
            <a:r>
              <a:rPr lang="en-GB"/>
              <a:t>dividing</a:t>
            </a:r>
            <a:r>
              <a:rPr lang="en-GB"/>
              <a:t> nonlinearly separable points.then we go for curves which tries to divide the data points into </a:t>
            </a:r>
            <a:r>
              <a:rPr lang="en-GB"/>
              <a:t>classes. If we want to be greedy we wouldn’t be able generalize for the incoming new data.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c8c2d36b8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c8c2d36b8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c94d965ea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c94d965ea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c94d965ea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c94d965ea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Troughs the minimum and peaks the maximum.</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c94d965ea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c94d965ea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As x increases y increases, it is a positive slope.</a:t>
            </a:r>
            <a:endParaRPr/>
          </a:p>
          <a:p>
            <a:pPr indent="0" lvl="0" marL="0" rtl="0" algn="l">
              <a:spcBef>
                <a:spcPts val="0"/>
              </a:spcBef>
              <a:spcAft>
                <a:spcPts val="0"/>
              </a:spcAft>
              <a:buNone/>
            </a:pPr>
            <a:r>
              <a:rPr lang="en-GB"/>
              <a:t>As x increases y doesnt increase or decrease it is the negative slope.</a:t>
            </a:r>
            <a:endParaRPr/>
          </a:p>
          <a:p>
            <a:pPr indent="0" lvl="0" marL="0" rtl="0" algn="l">
              <a:spcBef>
                <a:spcPts val="0"/>
              </a:spcBef>
              <a:spcAft>
                <a:spcPts val="0"/>
              </a:spcAft>
              <a:buNone/>
            </a:pPr>
            <a:r>
              <a:rPr lang="en-GB"/>
              <a:t>As x increases y decreases this is negative slope.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c94d965ea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c94d965ea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Differentiation calculus at 10th std maths class.</a:t>
            </a:r>
            <a:endParaRPr/>
          </a:p>
          <a:p>
            <a:pPr indent="0" lvl="0" marL="0" rtl="0" algn="l">
              <a:spcBef>
                <a:spcPts val="0"/>
              </a:spcBef>
              <a:spcAft>
                <a:spcPts val="0"/>
              </a:spcAft>
              <a:buNone/>
            </a:pPr>
            <a:r>
              <a:rPr lang="en-GB"/>
              <a:t>Second degree derivative and find the value ot negative for maximum and positive for minimum.</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c94d965eab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c94d965ea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There is only one optimal value and Finding an optimal values is </a:t>
            </a:r>
            <a:r>
              <a:rPr lang="en-GB"/>
              <a:t>enough</a:t>
            </a:r>
            <a:r>
              <a:rPr lang="en-GB"/>
              <a:t> to find that global optimum value.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c94d965ea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c94d965ea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One optimal in the entire terrain for convex optimisation and multiple optimal values non-convex optimization.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cbfe5060a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cbfe5060a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Think like a careful blind guy who treads these mountains and troughs. He senses them and steps forward to reach the optimal value. He knows mathematics. He finds the slope of the terrain for peaks and valleys.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bfe5060a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bfe5060a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c94d965ea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c94d965ea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c94d965ea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c94d965ea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we did all the times were finding the </a:t>
            </a:r>
            <a:r>
              <a:rPr lang="en-GB"/>
              <a:t>regions</a:t>
            </a:r>
            <a:r>
              <a:rPr lang="en-GB"/>
              <a:t> of least errors.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dc3848a90b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dc3848a90b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e0102a97c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e0102a97c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b6e8419f2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b6e8419f2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b6e8419f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b6e8419f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e0102a97cd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e0102a97c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c94d965ea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c94d965ea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dc3848a90b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dc3848a90b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d93aecfa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d93aecfa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cbfe5060a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cbfe5060a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800">
                <a:solidFill>
                  <a:srgbClr val="595959"/>
                </a:solidFill>
              </a:rPr>
              <a:t>Better the understanding of the system under study, the better the understanding of what useful data can be generated out of it with respect to the problem statement.</a:t>
            </a:r>
            <a:endParaRPr sz="1800">
              <a:solidFill>
                <a:srgbClr val="595959"/>
              </a:solidFill>
            </a:endParaRPr>
          </a:p>
          <a:p>
            <a:pPr indent="0" lvl="0" marL="0" rtl="0" algn="l">
              <a:lnSpc>
                <a:spcPct val="115000"/>
              </a:lnSpc>
              <a:spcBef>
                <a:spcPts val="1200"/>
              </a:spcBef>
              <a:spcAft>
                <a:spcPts val="1200"/>
              </a:spcAft>
              <a:buClr>
                <a:schemeClr val="dk1"/>
              </a:buClr>
              <a:buSzPts val="1100"/>
              <a:buFont typeface="Arial"/>
              <a:buNone/>
            </a:pPr>
            <a:r>
              <a:rPr lang="en-GB" sz="1800">
                <a:solidFill>
                  <a:srgbClr val="595959"/>
                </a:solidFill>
              </a:rPr>
              <a:t>Data collection</a:t>
            </a:r>
            <a:endParaRPr sz="1800">
              <a:solidFill>
                <a:srgbClr val="595959"/>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d93aecfaf6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d93aecfaf6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ca87032c4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ca87032c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ca87032c4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ca87032c4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cdab4a6f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cdab4a6f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cdab4a6f1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cdab4a6f1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cdab4a6f12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cdab4a6f12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e0102a97cd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e0102a97cd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d93aecfaf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d93aecfaf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ca87032c4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ca87032c4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ca87032c4c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ca87032c4c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It keeps on adding trees to itself. It is an </a:t>
            </a:r>
            <a:r>
              <a:rPr lang="en-GB"/>
              <a:t>additive</a:t>
            </a:r>
            <a:r>
              <a:rPr lang="en-GB"/>
              <a:t> tree </a:t>
            </a:r>
            <a:r>
              <a:rPr lang="en-GB"/>
              <a:t>classifier</a:t>
            </a:r>
            <a:r>
              <a:rPr lang="en-GB"/>
              <a: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c77b1537f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c77b1537f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Right </a:t>
            </a:r>
            <a:r>
              <a:rPr lang="en-GB"/>
              <a:t>features</a:t>
            </a:r>
            <a:r>
              <a:rPr lang="en-GB"/>
              <a:t> in ….. Right predictions….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model is as good as the data which is fed.</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cbfe5060a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cbfe5060a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Only look at the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d93aecfaf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d93aecfaf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d93aecfaf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d93aecfaf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cbfe5060a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cbfe5060a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d93aecfaf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d93aecfaf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d93aecfaf6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d93aecfaf6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c8c2d36b8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c8c2d36b8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cbfe5060a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cbfe5060a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dc3848a90b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dc3848a90b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dc3848a90b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dc3848a90b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c77b1537f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c77b1537f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Collect as much as possible. Add as much as domain features as possible and as much as related features as possible.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e12c122ff4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e12c122ff4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dbfffa0b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dbfffa0b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 to Learning!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e05867b3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e05867b3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explosion.ai/demos/displacy-ent?text=A%20Decade%20before%2C%20When%20Sebastian%20Thrun%20started%20working%20on%20self-driving%20cars%20at%20Google%20in%202007%2C%20few%20people%20outside%20of%20the%20company%20took%20him%20seriously.%20%E2%80%9CI%20can%20tell%20you%20very%20senior%20CEOs%20of%20major%20American%20car%20companies%20would%20shake%20my%20hand%20and%20turn%20away%20because%20I%20wasn%E2%80%99t%20worth%20talking%20to%2C%E2%80%9D%20%20&amp;model=en_core_web_sm&amp;ents=person%2Corg%2Cgpe%2Cloc%2Cproduct%2Cnorp%2Cdate%2Cper%2Cmisc" TargetMode="Externa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hyperlink" Target="https://translate.google.com/?sl=auto&amp;tl=en&amp;text=hola%20amigos&amp;op=translat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hyperlink" Target="https://lens.googl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hyperlink" Target="http://dbs.cloudcv.org/captionin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hyperlink" Target="https://www.theverge.com/2018/8/31/17777008/artificial-intelligence-taryn-southern-amper-music"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www.youtube.com/watch?v=TmPfTpjtdgg" TargetMode="Externa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0.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1.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6.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3.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7.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twitter.com/i/status/1285934622891667457" TargetMode="External"/><Relationship Id="rId4" Type="http://schemas.openxmlformats.org/officeDocument/2006/relationships/hyperlink" Target="https://www.youtube.com/watch?v=QGlDuy67ROA"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278733" y="1545450"/>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Clr>
                <a:schemeClr val="dk1"/>
              </a:buClr>
              <a:buSzPts val="990"/>
              <a:buFont typeface="Arial"/>
              <a:buNone/>
            </a:pPr>
            <a:r>
              <a:rPr lang="en-GB"/>
              <a:t>Feature Engineering ,</a:t>
            </a:r>
            <a:endParaRPr/>
          </a:p>
          <a:p>
            <a:pPr indent="0" lvl="0" marL="0" rtl="0" algn="ctr">
              <a:spcBef>
                <a:spcPts val="0"/>
              </a:spcBef>
              <a:spcAft>
                <a:spcPts val="0"/>
              </a:spcAft>
              <a:buNone/>
            </a:pPr>
            <a:r>
              <a:rPr lang="en-GB"/>
              <a:t>ML Modelling &amp;</a:t>
            </a:r>
            <a:endParaRPr/>
          </a:p>
          <a:p>
            <a:pPr indent="0" lvl="0" marL="0" rtl="0" algn="ctr">
              <a:spcBef>
                <a:spcPts val="0"/>
              </a:spcBef>
              <a:spcAft>
                <a:spcPts val="0"/>
              </a:spcAft>
              <a:buNone/>
            </a:pPr>
            <a:r>
              <a:rPr lang="en-GB"/>
              <a:t>Model Evaluation</a:t>
            </a:r>
            <a:endParaRPr/>
          </a:p>
          <a:p>
            <a:pPr indent="0" lvl="0" marL="0" rtl="0" algn="ctr">
              <a:spcBef>
                <a:spcPts val="0"/>
              </a:spcBef>
              <a:spcAft>
                <a:spcPts val="0"/>
              </a:spcAft>
              <a:buNone/>
            </a:pPr>
            <a:r>
              <a:t/>
            </a:r>
            <a:endParaRPr/>
          </a:p>
        </p:txBody>
      </p:sp>
      <p:sp>
        <p:nvSpPr>
          <p:cNvPr id="55" name="Google Shape;55;p13"/>
          <p:cNvSpPr txBox="1"/>
          <p:nvPr/>
        </p:nvSpPr>
        <p:spPr>
          <a:xfrm>
            <a:off x="5617900" y="4352825"/>
            <a:ext cx="3462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t>Yogesh Padmanaban</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2"/>
          <p:cNvSpPr txBox="1"/>
          <p:nvPr>
            <p:ph type="title"/>
          </p:nvPr>
        </p:nvSpPr>
        <p:spPr>
          <a:xfrm>
            <a:off x="349650" y="1107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Machine Learning : A recap</a:t>
            </a:r>
            <a:endParaRPr/>
          </a:p>
        </p:txBody>
      </p:sp>
      <p:sp>
        <p:nvSpPr>
          <p:cNvPr id="114" name="Google Shape;114;p22"/>
          <p:cNvSpPr txBox="1"/>
          <p:nvPr>
            <p:ph idx="1" type="body"/>
          </p:nvPr>
        </p:nvSpPr>
        <p:spPr>
          <a:xfrm>
            <a:off x="409550" y="8142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600"/>
              <a:t>Supervised Learning</a:t>
            </a:r>
            <a:r>
              <a:rPr lang="en-GB"/>
              <a:t>: </a:t>
            </a:r>
            <a:r>
              <a:rPr lang="en-GB" sz="1200">
                <a:solidFill>
                  <a:srgbClr val="172B4D"/>
                </a:solidFill>
                <a:highlight>
                  <a:srgbClr val="FFFFFF"/>
                </a:highlight>
                <a:latin typeface="Roboto"/>
                <a:ea typeface="Roboto"/>
                <a:cs typeface="Roboto"/>
                <a:sym typeface="Roboto"/>
              </a:rPr>
              <a:t>Enabling a machine to learn patterns in known Dataset with respect to the target label and apply the patterns into new unseen/unknown dataset to generate Predicted target Labels by computing the probability of those labels on new data.</a:t>
            </a:r>
            <a:endParaRPr sz="1200">
              <a:solidFill>
                <a:srgbClr val="172B4D"/>
              </a:solidFill>
              <a:highlight>
                <a:srgbClr val="FFFFFF"/>
              </a:highlight>
              <a:latin typeface="Roboto"/>
              <a:ea typeface="Roboto"/>
              <a:cs typeface="Roboto"/>
              <a:sym typeface="Roboto"/>
            </a:endParaRPr>
          </a:p>
          <a:p>
            <a:pPr indent="0" lvl="0" marL="0" rtl="0" algn="l">
              <a:spcBef>
                <a:spcPts val="1200"/>
              </a:spcBef>
              <a:spcAft>
                <a:spcPts val="0"/>
              </a:spcAft>
              <a:buNone/>
            </a:pPr>
            <a:r>
              <a:rPr lang="en-GB" sz="1600">
                <a:solidFill>
                  <a:srgbClr val="172B4D"/>
                </a:solidFill>
                <a:highlight>
                  <a:srgbClr val="FFFFFF"/>
                </a:highlight>
                <a:latin typeface="Roboto"/>
                <a:ea typeface="Roboto"/>
                <a:cs typeface="Roboto"/>
                <a:sym typeface="Roboto"/>
              </a:rPr>
              <a:t>Unsupervised Learning</a:t>
            </a:r>
            <a:r>
              <a:rPr lang="en-GB" sz="1200">
                <a:solidFill>
                  <a:srgbClr val="172B4D"/>
                </a:solidFill>
                <a:highlight>
                  <a:srgbClr val="FFFFFF"/>
                </a:highlight>
                <a:latin typeface="Roboto"/>
                <a:ea typeface="Roboto"/>
                <a:cs typeface="Roboto"/>
                <a:sym typeface="Roboto"/>
              </a:rPr>
              <a:t>: Enabling a machine to learn patterns in Data without a target label for </a:t>
            </a:r>
            <a:r>
              <a:rPr b="1" i="1" lang="en-GB" sz="1200">
                <a:solidFill>
                  <a:srgbClr val="172B4D"/>
                </a:solidFill>
                <a:highlight>
                  <a:srgbClr val="FFFFFF"/>
                </a:highlight>
                <a:latin typeface="Roboto"/>
                <a:ea typeface="Roboto"/>
                <a:cs typeface="Roboto"/>
                <a:sym typeface="Roboto"/>
              </a:rPr>
              <a:t>similarity</a:t>
            </a:r>
            <a:r>
              <a:rPr lang="en-GB" sz="1200">
                <a:solidFill>
                  <a:srgbClr val="172B4D"/>
                </a:solidFill>
                <a:highlight>
                  <a:srgbClr val="FFFFFF"/>
                </a:highlight>
                <a:latin typeface="Roboto"/>
                <a:ea typeface="Roboto"/>
                <a:cs typeface="Roboto"/>
                <a:sym typeface="Roboto"/>
              </a:rPr>
              <a:t> analysis.</a:t>
            </a:r>
            <a:endParaRPr sz="1200">
              <a:solidFill>
                <a:srgbClr val="172B4D"/>
              </a:solidFill>
              <a:highlight>
                <a:srgbClr val="FFFFFF"/>
              </a:highlight>
              <a:latin typeface="Roboto"/>
              <a:ea typeface="Roboto"/>
              <a:cs typeface="Roboto"/>
              <a:sym typeface="Roboto"/>
            </a:endParaRPr>
          </a:p>
          <a:p>
            <a:pPr indent="0" lvl="0" marL="0" rtl="0" algn="l">
              <a:spcBef>
                <a:spcPts val="1200"/>
              </a:spcBef>
              <a:spcAft>
                <a:spcPts val="0"/>
              </a:spcAft>
              <a:buNone/>
            </a:pPr>
            <a:r>
              <a:rPr lang="en-GB" sz="1600">
                <a:solidFill>
                  <a:srgbClr val="172B4D"/>
                </a:solidFill>
                <a:highlight>
                  <a:srgbClr val="FFFFFF"/>
                </a:highlight>
                <a:latin typeface="Roboto"/>
                <a:ea typeface="Roboto"/>
                <a:cs typeface="Roboto"/>
                <a:sym typeface="Roboto"/>
              </a:rPr>
              <a:t>Semi-Supervised Learning</a:t>
            </a:r>
            <a:r>
              <a:rPr lang="en-GB" sz="1200">
                <a:solidFill>
                  <a:srgbClr val="172B4D"/>
                </a:solidFill>
                <a:highlight>
                  <a:srgbClr val="FFFFFF"/>
                </a:highlight>
                <a:latin typeface="Roboto"/>
                <a:ea typeface="Roboto"/>
                <a:cs typeface="Roboto"/>
                <a:sym typeface="Roboto"/>
              </a:rPr>
              <a:t>: Hybrid of above.  Eg: K Nearest Neighbour technique + Classification.</a:t>
            </a:r>
            <a:endParaRPr sz="1200">
              <a:solidFill>
                <a:srgbClr val="172B4D"/>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sz="1200">
              <a:solidFill>
                <a:srgbClr val="172B4D"/>
              </a:solidFill>
              <a:highlight>
                <a:srgbClr val="FFFFFF"/>
              </a:highlight>
              <a:latin typeface="Roboto"/>
              <a:ea typeface="Roboto"/>
              <a:cs typeface="Roboto"/>
              <a:sym typeface="Roboto"/>
            </a:endParaRPr>
          </a:p>
        </p:txBody>
      </p:sp>
      <p:pic>
        <p:nvPicPr>
          <p:cNvPr id="115" name="Google Shape;115;p22"/>
          <p:cNvPicPr preferRelativeResize="0"/>
          <p:nvPr/>
        </p:nvPicPr>
        <p:blipFill>
          <a:blip r:embed="rId3">
            <a:alphaModFix/>
          </a:blip>
          <a:stretch>
            <a:fillRect/>
          </a:stretch>
        </p:blipFill>
        <p:spPr>
          <a:xfrm>
            <a:off x="0" y="2522850"/>
            <a:ext cx="5347275" cy="2581525"/>
          </a:xfrm>
          <a:prstGeom prst="rect">
            <a:avLst/>
          </a:prstGeom>
          <a:noFill/>
          <a:ln>
            <a:noFill/>
          </a:ln>
        </p:spPr>
      </p:pic>
      <p:pic>
        <p:nvPicPr>
          <p:cNvPr id="116" name="Google Shape;116;p22"/>
          <p:cNvPicPr preferRelativeResize="0"/>
          <p:nvPr/>
        </p:nvPicPr>
        <p:blipFill rotWithShape="1">
          <a:blip r:embed="rId4">
            <a:alphaModFix/>
          </a:blip>
          <a:srcRect b="0" l="3627" r="8336" t="0"/>
          <a:stretch/>
        </p:blipFill>
        <p:spPr>
          <a:xfrm>
            <a:off x="5415700" y="2569800"/>
            <a:ext cx="3684399" cy="2581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3"/>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Machine Learning: Structured Output : NER</a:t>
            </a:r>
            <a:endParaRPr/>
          </a:p>
        </p:txBody>
      </p:sp>
      <p:sp>
        <p:nvSpPr>
          <p:cNvPr id="122" name="Google Shape;122;p23"/>
          <p:cNvSpPr txBox="1"/>
          <p:nvPr>
            <p:ph idx="1" type="body"/>
          </p:nvPr>
        </p:nvSpPr>
        <p:spPr>
          <a:xfrm>
            <a:off x="311700" y="695275"/>
            <a:ext cx="8520600" cy="4334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GB"/>
              <a:t>Structured Output:</a:t>
            </a:r>
            <a:endParaRPr/>
          </a:p>
          <a:p>
            <a:pPr indent="0" lvl="0" marL="0" rtl="0" algn="l">
              <a:lnSpc>
                <a:spcPct val="100000"/>
              </a:lnSpc>
              <a:spcBef>
                <a:spcPts val="1200"/>
              </a:spcBef>
              <a:spcAft>
                <a:spcPts val="0"/>
              </a:spcAft>
              <a:buNone/>
            </a:pPr>
            <a:r>
              <a:rPr lang="en-GB"/>
              <a:t>Parsing: Named Entity Recognition: ( Conditional Random Fields )</a:t>
            </a:r>
            <a:endParaRPr/>
          </a:p>
          <a:p>
            <a:pPr indent="0" lvl="0" marL="0" rtl="0" algn="l">
              <a:lnSpc>
                <a:spcPct val="100000"/>
              </a:lnSpc>
              <a:spcBef>
                <a:spcPts val="1200"/>
              </a:spcBef>
              <a:spcAft>
                <a:spcPts val="0"/>
              </a:spcAft>
              <a:buNone/>
            </a:pPr>
            <a:r>
              <a:rPr lang="en-GB" u="sng">
                <a:solidFill>
                  <a:schemeClr val="hlink"/>
                </a:solidFill>
                <a:hlinkClick r:id="rId3"/>
              </a:rPr>
              <a:t>demo</a:t>
            </a:r>
            <a:endParaRPr/>
          </a:p>
          <a:p>
            <a:pPr indent="0" lvl="0" marL="0" rtl="0" algn="l">
              <a:lnSpc>
                <a:spcPct val="100000"/>
              </a:lnSpc>
              <a:spcBef>
                <a:spcPts val="1200"/>
              </a:spcBef>
              <a:spcAft>
                <a:spcPts val="0"/>
              </a:spcAft>
              <a:buNone/>
            </a:pPr>
            <a:r>
              <a:t/>
            </a:r>
            <a:endParaRPr/>
          </a:p>
          <a:p>
            <a:pPr indent="0" lvl="0" marL="0" rtl="0" algn="l">
              <a:lnSpc>
                <a:spcPct val="100000"/>
              </a:lnSpc>
              <a:spcBef>
                <a:spcPts val="1200"/>
              </a:spcBef>
              <a:spcAft>
                <a:spcPts val="0"/>
              </a:spcAft>
              <a:buNone/>
            </a:pPr>
            <a:r>
              <a:t/>
            </a:r>
            <a:endParaRPr/>
          </a:p>
          <a:p>
            <a:pPr indent="0" lvl="0" marL="0" rtl="0" algn="l">
              <a:lnSpc>
                <a:spcPct val="100000"/>
              </a:lnSpc>
              <a:spcBef>
                <a:spcPts val="1200"/>
              </a:spcBef>
              <a:spcAft>
                <a:spcPts val="0"/>
              </a:spcAft>
              <a:buNone/>
            </a:pPr>
            <a:r>
              <a:t/>
            </a:r>
            <a:endParaRPr/>
          </a:p>
          <a:p>
            <a:pPr indent="0" lvl="0" marL="0" rtl="0" algn="l">
              <a:lnSpc>
                <a:spcPct val="100000"/>
              </a:lnSpc>
              <a:spcBef>
                <a:spcPts val="1200"/>
              </a:spcBef>
              <a:spcAft>
                <a:spcPts val="1200"/>
              </a:spcAft>
              <a:buNone/>
            </a:pPr>
            <a:r>
              <a:t/>
            </a:r>
            <a:endParaRPr/>
          </a:p>
        </p:txBody>
      </p:sp>
      <p:pic>
        <p:nvPicPr>
          <p:cNvPr id="123" name="Google Shape;123;p23"/>
          <p:cNvPicPr preferRelativeResize="0"/>
          <p:nvPr/>
        </p:nvPicPr>
        <p:blipFill>
          <a:blip r:embed="rId4">
            <a:alphaModFix/>
          </a:blip>
          <a:stretch>
            <a:fillRect/>
          </a:stretch>
        </p:blipFill>
        <p:spPr>
          <a:xfrm>
            <a:off x="0" y="1987777"/>
            <a:ext cx="9144001" cy="147419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4"/>
          <p:cNvSpPr txBox="1"/>
          <p:nvPr>
            <p:ph type="title"/>
          </p:nvPr>
        </p:nvSpPr>
        <p:spPr>
          <a:xfrm>
            <a:off x="311700" y="135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Machine Learning : Structure Output : Trans</a:t>
            </a:r>
            <a:r>
              <a:rPr lang="en-GB"/>
              <a:t>lation</a:t>
            </a:r>
            <a:endParaRPr/>
          </a:p>
        </p:txBody>
      </p:sp>
      <p:pic>
        <p:nvPicPr>
          <p:cNvPr id="129" name="Google Shape;129;p24"/>
          <p:cNvPicPr preferRelativeResize="0"/>
          <p:nvPr/>
        </p:nvPicPr>
        <p:blipFill>
          <a:blip r:embed="rId3">
            <a:alphaModFix/>
          </a:blip>
          <a:stretch>
            <a:fillRect/>
          </a:stretch>
        </p:blipFill>
        <p:spPr>
          <a:xfrm>
            <a:off x="152400" y="1393775"/>
            <a:ext cx="8839204" cy="2101901"/>
          </a:xfrm>
          <a:prstGeom prst="rect">
            <a:avLst/>
          </a:prstGeom>
          <a:noFill/>
          <a:ln>
            <a:noFill/>
          </a:ln>
        </p:spPr>
      </p:pic>
      <p:sp>
        <p:nvSpPr>
          <p:cNvPr id="130" name="Google Shape;130;p24"/>
          <p:cNvSpPr txBox="1"/>
          <p:nvPr/>
        </p:nvSpPr>
        <p:spPr>
          <a:xfrm>
            <a:off x="301600" y="945550"/>
            <a:ext cx="469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4"/>
              </a:rPr>
              <a:t>Demo:</a:t>
            </a:r>
            <a:r>
              <a:rPr lang="en-GB"/>
              <a:t>  LSTM + GRU + ATTENTION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5"/>
          <p:cNvSpPr txBox="1"/>
          <p:nvPr>
            <p:ph type="title"/>
          </p:nvPr>
        </p:nvSpPr>
        <p:spPr>
          <a:xfrm>
            <a:off x="1593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Machine Learning: Structured output: Transcription</a:t>
            </a:r>
            <a:endParaRPr/>
          </a:p>
        </p:txBody>
      </p:sp>
      <p:pic>
        <p:nvPicPr>
          <p:cNvPr id="136" name="Google Shape;136;p25"/>
          <p:cNvPicPr preferRelativeResize="0"/>
          <p:nvPr/>
        </p:nvPicPr>
        <p:blipFill>
          <a:blip r:embed="rId3">
            <a:alphaModFix/>
          </a:blip>
          <a:stretch>
            <a:fillRect/>
          </a:stretch>
        </p:blipFill>
        <p:spPr>
          <a:xfrm>
            <a:off x="0" y="1248702"/>
            <a:ext cx="9144000" cy="3560495"/>
          </a:xfrm>
          <a:prstGeom prst="rect">
            <a:avLst/>
          </a:prstGeom>
          <a:noFill/>
          <a:ln>
            <a:noFill/>
          </a:ln>
        </p:spPr>
      </p:pic>
      <p:sp>
        <p:nvSpPr>
          <p:cNvPr id="137" name="Google Shape;137;p25"/>
          <p:cNvSpPr txBox="1"/>
          <p:nvPr/>
        </p:nvSpPr>
        <p:spPr>
          <a:xfrm>
            <a:off x="195625" y="848500"/>
            <a:ext cx="469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4"/>
              </a:rPr>
              <a:t>Demo:</a:t>
            </a:r>
            <a:r>
              <a:rPr lang="en-GB"/>
              <a:t> Google Lens ( CNN + RNN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6"/>
          <p:cNvSpPr txBox="1"/>
          <p:nvPr>
            <p:ph type="title"/>
          </p:nvPr>
        </p:nvSpPr>
        <p:spPr>
          <a:xfrm>
            <a:off x="311700" y="143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420"/>
              <a:t>Machine Learning: Structured Output: Image captioning (CNN +  RNN)</a:t>
            </a:r>
            <a:endParaRPr sz="2420"/>
          </a:p>
        </p:txBody>
      </p:sp>
      <p:pic>
        <p:nvPicPr>
          <p:cNvPr id="143" name="Google Shape;143;p26"/>
          <p:cNvPicPr preferRelativeResize="0"/>
          <p:nvPr/>
        </p:nvPicPr>
        <p:blipFill>
          <a:blip r:embed="rId3">
            <a:alphaModFix/>
          </a:blip>
          <a:stretch>
            <a:fillRect/>
          </a:stretch>
        </p:blipFill>
        <p:spPr>
          <a:xfrm>
            <a:off x="3433625" y="716125"/>
            <a:ext cx="4930010" cy="4122575"/>
          </a:xfrm>
          <a:prstGeom prst="rect">
            <a:avLst/>
          </a:prstGeom>
          <a:noFill/>
          <a:ln>
            <a:noFill/>
          </a:ln>
        </p:spPr>
      </p:pic>
      <p:sp>
        <p:nvSpPr>
          <p:cNvPr id="144" name="Google Shape;144;p26"/>
          <p:cNvSpPr txBox="1"/>
          <p:nvPr/>
        </p:nvSpPr>
        <p:spPr>
          <a:xfrm>
            <a:off x="415725" y="1141200"/>
            <a:ext cx="469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4"/>
              </a:rPr>
              <a:t>Demo:</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7"/>
          <p:cNvSpPr txBox="1"/>
          <p:nvPr>
            <p:ph type="title"/>
          </p:nvPr>
        </p:nvSpPr>
        <p:spPr>
          <a:xfrm>
            <a:off x="311700" y="70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Improving Captchas vs Transcriptions</a:t>
            </a:r>
            <a:endParaRPr/>
          </a:p>
        </p:txBody>
      </p:sp>
      <p:pic>
        <p:nvPicPr>
          <p:cNvPr id="150" name="Google Shape;150;p27"/>
          <p:cNvPicPr preferRelativeResize="0"/>
          <p:nvPr/>
        </p:nvPicPr>
        <p:blipFill>
          <a:blip r:embed="rId3">
            <a:alphaModFix/>
          </a:blip>
          <a:stretch>
            <a:fillRect/>
          </a:stretch>
        </p:blipFill>
        <p:spPr>
          <a:xfrm>
            <a:off x="225375" y="1483550"/>
            <a:ext cx="4425300" cy="2086750"/>
          </a:xfrm>
          <a:prstGeom prst="rect">
            <a:avLst/>
          </a:prstGeom>
          <a:noFill/>
          <a:ln>
            <a:noFill/>
          </a:ln>
        </p:spPr>
      </p:pic>
      <p:pic>
        <p:nvPicPr>
          <p:cNvPr id="151" name="Google Shape;151;p27"/>
          <p:cNvPicPr preferRelativeResize="0"/>
          <p:nvPr/>
        </p:nvPicPr>
        <p:blipFill>
          <a:blip r:embed="rId4">
            <a:alphaModFix/>
          </a:blip>
          <a:stretch>
            <a:fillRect/>
          </a:stretch>
        </p:blipFill>
        <p:spPr>
          <a:xfrm>
            <a:off x="5389100" y="754375"/>
            <a:ext cx="2708325" cy="391500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8"/>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Synthesis ( Generative Adversarial Networks )</a:t>
            </a:r>
            <a:endParaRPr/>
          </a:p>
        </p:txBody>
      </p:sp>
      <p:pic>
        <p:nvPicPr>
          <p:cNvPr id="157" name="Google Shape;157;p28"/>
          <p:cNvPicPr preferRelativeResize="0"/>
          <p:nvPr/>
        </p:nvPicPr>
        <p:blipFill>
          <a:blip r:embed="rId3">
            <a:alphaModFix/>
          </a:blip>
          <a:stretch>
            <a:fillRect/>
          </a:stretch>
        </p:blipFill>
        <p:spPr>
          <a:xfrm>
            <a:off x="4313175" y="532650"/>
            <a:ext cx="4706850" cy="3150825"/>
          </a:xfrm>
          <a:prstGeom prst="rect">
            <a:avLst/>
          </a:prstGeom>
          <a:noFill/>
          <a:ln>
            <a:noFill/>
          </a:ln>
        </p:spPr>
      </p:pic>
      <p:sp>
        <p:nvSpPr>
          <p:cNvPr id="158" name="Google Shape;158;p28"/>
          <p:cNvSpPr txBox="1"/>
          <p:nvPr/>
        </p:nvSpPr>
        <p:spPr>
          <a:xfrm>
            <a:off x="241350" y="998725"/>
            <a:ext cx="39450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Computers can generate realistic images using Generative Adversarial Networks (GAN).</a:t>
            </a:r>
            <a:endParaRPr/>
          </a:p>
          <a:p>
            <a:pPr indent="-317500" lvl="0" marL="457200" rtl="0" algn="l">
              <a:spcBef>
                <a:spcPts val="0"/>
              </a:spcBef>
              <a:spcAft>
                <a:spcPts val="0"/>
              </a:spcAft>
              <a:buSzPts val="1400"/>
              <a:buChar char="●"/>
            </a:pPr>
            <a:r>
              <a:rPr lang="en-GB"/>
              <a:t>Observe the Facial symmetry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Computers</a:t>
            </a:r>
            <a:r>
              <a:rPr lang="en-GB"/>
              <a:t> can generate music. (</a:t>
            </a:r>
            <a:r>
              <a:rPr lang="en-GB" u="sng">
                <a:solidFill>
                  <a:schemeClr val="hlink"/>
                </a:solidFill>
                <a:hlinkClick r:id="rId4"/>
              </a:rPr>
              <a:t>demo</a:t>
            </a:r>
            <a:r>
              <a:rPr lang="en-GB"/>
              <a:t>)</a:t>
            </a:r>
            <a:endParaRPr/>
          </a:p>
        </p:txBody>
      </p:sp>
      <p:sp>
        <p:nvSpPr>
          <p:cNvPr id="159" name="Google Shape;159;p28"/>
          <p:cNvSpPr/>
          <p:nvPr/>
        </p:nvSpPr>
        <p:spPr>
          <a:xfrm>
            <a:off x="5193450" y="3129375"/>
            <a:ext cx="349500" cy="2496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8"/>
          <p:cNvSpPr/>
          <p:nvPr/>
        </p:nvSpPr>
        <p:spPr>
          <a:xfrm>
            <a:off x="7900950" y="2732475"/>
            <a:ext cx="349500" cy="2496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8"/>
          <p:cNvSpPr/>
          <p:nvPr/>
        </p:nvSpPr>
        <p:spPr>
          <a:xfrm>
            <a:off x="6408548" y="1587698"/>
            <a:ext cx="240300" cy="1767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8"/>
          <p:cNvSpPr/>
          <p:nvPr/>
        </p:nvSpPr>
        <p:spPr>
          <a:xfrm>
            <a:off x="6560948" y="3492698"/>
            <a:ext cx="240300" cy="1767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xEl>
                                              <p:pRg end="0" st="0"/>
                                            </p:txEl>
                                          </p:spTgt>
                                        </p:tgtEl>
                                        <p:attrNameLst>
                                          <p:attrName>style.visibility</p:attrName>
                                        </p:attrNameLst>
                                      </p:cBhvr>
                                      <p:to>
                                        <p:strVal val="visible"/>
                                      </p:to>
                                    </p:set>
                                    <p:animEffect filter="fade" transition="in">
                                      <p:cBhvr>
                                        <p:cTn dur="1000"/>
                                        <p:tgtEl>
                                          <p:spTgt spid="15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xEl>
                                              <p:pRg end="1" st="1"/>
                                            </p:txEl>
                                          </p:spTgt>
                                        </p:tgtEl>
                                        <p:attrNameLst>
                                          <p:attrName>style.visibility</p:attrName>
                                        </p:attrNameLst>
                                      </p:cBhvr>
                                      <p:to>
                                        <p:strVal val="visible"/>
                                      </p:to>
                                    </p:set>
                                    <p:animEffect filter="fade" transition="in">
                                      <p:cBhvr>
                                        <p:cTn dur="1000"/>
                                        <p:tgtEl>
                                          <p:spTgt spid="15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xEl>
                                              <p:pRg end="2" st="2"/>
                                            </p:txEl>
                                          </p:spTgt>
                                        </p:tgtEl>
                                        <p:attrNameLst>
                                          <p:attrName>style.visibility</p:attrName>
                                        </p:attrNameLst>
                                      </p:cBhvr>
                                      <p:to>
                                        <p:strVal val="visible"/>
                                      </p:to>
                                    </p:set>
                                    <p:animEffect filter="fade" transition="in">
                                      <p:cBhvr>
                                        <p:cTn dur="1000"/>
                                        <p:tgtEl>
                                          <p:spTgt spid="15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xEl>
                                              <p:pRg end="3" st="3"/>
                                            </p:txEl>
                                          </p:spTgt>
                                        </p:tgtEl>
                                        <p:attrNameLst>
                                          <p:attrName>style.visibility</p:attrName>
                                        </p:attrNameLst>
                                      </p:cBhvr>
                                      <p:to>
                                        <p:strVal val="visible"/>
                                      </p:to>
                                    </p:set>
                                    <p:animEffect filter="fade" transition="in">
                                      <p:cBhvr>
                                        <p:cTn dur="1000"/>
                                        <p:tgtEl>
                                          <p:spTgt spid="15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9"/>
          <p:cNvSpPr txBox="1"/>
          <p:nvPr>
            <p:ph type="title"/>
          </p:nvPr>
        </p:nvSpPr>
        <p:spPr>
          <a:xfrm>
            <a:off x="228475" y="1425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GB" sz="2420"/>
              <a:t>What if a computer takes action upon learnings from ML?</a:t>
            </a:r>
            <a:endParaRPr sz="2420"/>
          </a:p>
        </p:txBody>
      </p:sp>
      <p:sp>
        <p:nvSpPr>
          <p:cNvPr id="168" name="Google Shape;168;p29"/>
          <p:cNvSpPr txBox="1"/>
          <p:nvPr>
            <p:ph idx="1" type="body"/>
          </p:nvPr>
        </p:nvSpPr>
        <p:spPr>
          <a:xfrm>
            <a:off x="311700" y="912950"/>
            <a:ext cx="8520600" cy="3655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600">
                <a:solidFill>
                  <a:schemeClr val="dk1"/>
                </a:solidFill>
              </a:rPr>
              <a:t>The end product of ML is a prediction or a learning or an vector output. </a:t>
            </a:r>
            <a:endParaRPr sz="1600">
              <a:solidFill>
                <a:schemeClr val="dk1"/>
              </a:solidFill>
            </a:endParaRPr>
          </a:p>
          <a:p>
            <a:pPr indent="0" lvl="0" marL="0" rtl="0" algn="l">
              <a:lnSpc>
                <a:spcPct val="100000"/>
              </a:lnSpc>
              <a:spcBef>
                <a:spcPts val="0"/>
              </a:spcBef>
              <a:spcAft>
                <a:spcPts val="0"/>
              </a:spcAft>
              <a:buNone/>
            </a:pPr>
            <a:r>
              <a:t/>
            </a:r>
            <a:endParaRPr sz="1600">
              <a:solidFill>
                <a:schemeClr val="dk1"/>
              </a:solidFill>
            </a:endParaRPr>
          </a:p>
          <a:p>
            <a:pPr indent="0" lvl="0" marL="0" rtl="0" algn="l">
              <a:lnSpc>
                <a:spcPct val="100000"/>
              </a:lnSpc>
              <a:spcBef>
                <a:spcPts val="0"/>
              </a:spcBef>
              <a:spcAft>
                <a:spcPts val="0"/>
              </a:spcAft>
              <a:buNone/>
            </a:pPr>
            <a:r>
              <a:rPr lang="en-GB" sz="1600">
                <a:solidFill>
                  <a:schemeClr val="dk1"/>
                </a:solidFill>
              </a:rPr>
              <a:t>It doesn’t take action upon it. </a:t>
            </a:r>
            <a:endParaRPr sz="1600">
              <a:solidFill>
                <a:schemeClr val="dk1"/>
              </a:solidFill>
            </a:endParaRPr>
          </a:p>
          <a:p>
            <a:pPr indent="0" lvl="0" marL="0" rtl="0" algn="l">
              <a:lnSpc>
                <a:spcPct val="100000"/>
              </a:lnSpc>
              <a:spcBef>
                <a:spcPts val="0"/>
              </a:spcBef>
              <a:spcAft>
                <a:spcPts val="0"/>
              </a:spcAft>
              <a:buNone/>
            </a:pPr>
            <a:r>
              <a:t/>
            </a:r>
            <a:endParaRPr sz="1600">
              <a:solidFill>
                <a:schemeClr val="dk1"/>
              </a:solidFill>
            </a:endParaRPr>
          </a:p>
          <a:p>
            <a:pPr indent="0" lvl="0" marL="0" rtl="0" algn="l">
              <a:spcBef>
                <a:spcPts val="0"/>
              </a:spcBef>
              <a:spcAft>
                <a:spcPts val="0"/>
              </a:spcAft>
              <a:buNone/>
            </a:pPr>
            <a:r>
              <a:rPr lang="en-GB" sz="1600"/>
              <a:t>Machine Learning to Machine </a:t>
            </a:r>
            <a:r>
              <a:rPr b="1" i="1" lang="en-GB" sz="1600"/>
              <a:t>Doing</a:t>
            </a:r>
            <a:r>
              <a:rPr lang="en-GB" sz="1600"/>
              <a:t> it ?. It is called Reinforcement Learning!</a:t>
            </a:r>
            <a:endParaRPr sz="1600"/>
          </a:p>
          <a:p>
            <a:pPr indent="0" lvl="0" marL="0" rtl="0" algn="l">
              <a:spcBef>
                <a:spcPts val="1200"/>
              </a:spcBef>
              <a:spcAft>
                <a:spcPts val="0"/>
              </a:spcAft>
              <a:buNone/>
            </a:pPr>
            <a:r>
              <a:rPr lang="en-GB" sz="1600"/>
              <a:t>An Agent </a:t>
            </a:r>
            <a:endParaRPr sz="1600">
              <a:solidFill>
                <a:srgbClr val="4D5156"/>
              </a:solidFill>
              <a:highlight>
                <a:srgbClr val="FFFFFF"/>
              </a:highlight>
            </a:endParaRPr>
          </a:p>
          <a:p>
            <a:pPr indent="-330200" lvl="0" marL="457200" rtl="0" algn="l">
              <a:spcBef>
                <a:spcPts val="1200"/>
              </a:spcBef>
              <a:spcAft>
                <a:spcPts val="0"/>
              </a:spcAft>
              <a:buClr>
                <a:srgbClr val="4D5156"/>
              </a:buClr>
              <a:buSzPts val="1600"/>
              <a:buChar char="●"/>
            </a:pPr>
            <a:r>
              <a:rPr lang="en-GB" sz="1600">
                <a:solidFill>
                  <a:srgbClr val="4D5156"/>
                </a:solidFill>
                <a:highlight>
                  <a:srgbClr val="FFFFFF"/>
                </a:highlight>
              </a:rPr>
              <a:t>It is an autonomous entity which acts upon an environment, </a:t>
            </a:r>
            <a:endParaRPr sz="1600">
              <a:solidFill>
                <a:srgbClr val="4D5156"/>
              </a:solidFill>
              <a:highlight>
                <a:srgbClr val="FFFFFF"/>
              </a:highlight>
            </a:endParaRPr>
          </a:p>
          <a:p>
            <a:pPr indent="-330200" lvl="0" marL="457200" rtl="0" algn="l">
              <a:spcBef>
                <a:spcPts val="0"/>
              </a:spcBef>
              <a:spcAft>
                <a:spcPts val="0"/>
              </a:spcAft>
              <a:buClr>
                <a:srgbClr val="4D5156"/>
              </a:buClr>
              <a:buSzPts val="1600"/>
              <a:buChar char="●"/>
            </a:pPr>
            <a:r>
              <a:rPr lang="en-GB" sz="1600">
                <a:solidFill>
                  <a:srgbClr val="4D5156"/>
                </a:solidFill>
                <a:highlight>
                  <a:srgbClr val="FFFFFF"/>
                </a:highlight>
              </a:rPr>
              <a:t>It directs its activity towards achieving goals or maximizing rewards, </a:t>
            </a:r>
            <a:endParaRPr sz="1600">
              <a:solidFill>
                <a:srgbClr val="4D5156"/>
              </a:solidFill>
              <a:highlight>
                <a:srgbClr val="FFFFFF"/>
              </a:highlight>
            </a:endParaRPr>
          </a:p>
          <a:p>
            <a:pPr indent="-330200" lvl="0" marL="457200" rtl="0" algn="l">
              <a:spcBef>
                <a:spcPts val="0"/>
              </a:spcBef>
              <a:spcAft>
                <a:spcPts val="0"/>
              </a:spcAft>
              <a:buClr>
                <a:srgbClr val="4D5156"/>
              </a:buClr>
              <a:buSzPts val="1600"/>
              <a:buChar char="●"/>
            </a:pPr>
            <a:r>
              <a:rPr lang="en-GB" sz="1600">
                <a:solidFill>
                  <a:srgbClr val="4D5156"/>
                </a:solidFill>
                <a:highlight>
                  <a:srgbClr val="FFFFFF"/>
                </a:highlight>
              </a:rPr>
              <a:t>using observation through sensors and consequent actuators. </a:t>
            </a:r>
            <a:endParaRPr sz="1600"/>
          </a:p>
          <a:p>
            <a:pPr indent="0" lvl="0" marL="0" rtl="0" algn="l">
              <a:spcBef>
                <a:spcPts val="1200"/>
              </a:spcBef>
              <a:spcAft>
                <a:spcPts val="0"/>
              </a:spcAft>
              <a:buNone/>
            </a:pPr>
            <a:r>
              <a:rPr lang="en-GB" sz="1600"/>
              <a:t>This is where AI begins!</a:t>
            </a:r>
            <a:endParaRPr sz="1600"/>
          </a:p>
          <a:p>
            <a:pPr indent="0" lvl="0" marL="0" rtl="0" algn="l">
              <a:spcBef>
                <a:spcPts val="1200"/>
              </a:spcBef>
              <a:spcAft>
                <a:spcPts val="1200"/>
              </a:spcAft>
              <a:buNone/>
            </a:pPr>
            <a:r>
              <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xEl>
                                              <p:pRg end="0" st="0"/>
                                            </p:txEl>
                                          </p:spTgt>
                                        </p:tgtEl>
                                        <p:attrNameLst>
                                          <p:attrName>style.visibility</p:attrName>
                                        </p:attrNameLst>
                                      </p:cBhvr>
                                      <p:to>
                                        <p:strVal val="visible"/>
                                      </p:to>
                                    </p:set>
                                    <p:animEffect filter="fade" transition="in">
                                      <p:cBhvr>
                                        <p:cTn dur="1000"/>
                                        <p:tgtEl>
                                          <p:spTgt spid="1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xEl>
                                              <p:pRg end="1" st="1"/>
                                            </p:txEl>
                                          </p:spTgt>
                                        </p:tgtEl>
                                        <p:attrNameLst>
                                          <p:attrName>style.visibility</p:attrName>
                                        </p:attrNameLst>
                                      </p:cBhvr>
                                      <p:to>
                                        <p:strVal val="visible"/>
                                      </p:to>
                                    </p:set>
                                    <p:animEffect filter="fade" transition="in">
                                      <p:cBhvr>
                                        <p:cTn dur="1000"/>
                                        <p:tgtEl>
                                          <p:spTgt spid="16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xEl>
                                              <p:pRg end="2" st="2"/>
                                            </p:txEl>
                                          </p:spTgt>
                                        </p:tgtEl>
                                        <p:attrNameLst>
                                          <p:attrName>style.visibility</p:attrName>
                                        </p:attrNameLst>
                                      </p:cBhvr>
                                      <p:to>
                                        <p:strVal val="visible"/>
                                      </p:to>
                                    </p:set>
                                    <p:animEffect filter="fade" transition="in">
                                      <p:cBhvr>
                                        <p:cTn dur="1000"/>
                                        <p:tgtEl>
                                          <p:spTgt spid="16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xEl>
                                              <p:pRg end="3" st="3"/>
                                            </p:txEl>
                                          </p:spTgt>
                                        </p:tgtEl>
                                        <p:attrNameLst>
                                          <p:attrName>style.visibility</p:attrName>
                                        </p:attrNameLst>
                                      </p:cBhvr>
                                      <p:to>
                                        <p:strVal val="visible"/>
                                      </p:to>
                                    </p:set>
                                    <p:animEffect filter="fade" transition="in">
                                      <p:cBhvr>
                                        <p:cTn dur="1000"/>
                                        <p:tgtEl>
                                          <p:spTgt spid="16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xEl>
                                              <p:pRg end="4" st="4"/>
                                            </p:txEl>
                                          </p:spTgt>
                                        </p:tgtEl>
                                        <p:attrNameLst>
                                          <p:attrName>style.visibility</p:attrName>
                                        </p:attrNameLst>
                                      </p:cBhvr>
                                      <p:to>
                                        <p:strVal val="visible"/>
                                      </p:to>
                                    </p:set>
                                    <p:animEffect filter="fade" transition="in">
                                      <p:cBhvr>
                                        <p:cTn dur="1000"/>
                                        <p:tgtEl>
                                          <p:spTgt spid="16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xEl>
                                              <p:pRg end="5" st="5"/>
                                            </p:txEl>
                                          </p:spTgt>
                                        </p:tgtEl>
                                        <p:attrNameLst>
                                          <p:attrName>style.visibility</p:attrName>
                                        </p:attrNameLst>
                                      </p:cBhvr>
                                      <p:to>
                                        <p:strVal val="visible"/>
                                      </p:to>
                                    </p:set>
                                    <p:animEffect filter="fade" transition="in">
                                      <p:cBhvr>
                                        <p:cTn dur="1000"/>
                                        <p:tgtEl>
                                          <p:spTgt spid="16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xEl>
                                              <p:pRg end="6" st="6"/>
                                            </p:txEl>
                                          </p:spTgt>
                                        </p:tgtEl>
                                        <p:attrNameLst>
                                          <p:attrName>style.visibility</p:attrName>
                                        </p:attrNameLst>
                                      </p:cBhvr>
                                      <p:to>
                                        <p:strVal val="visible"/>
                                      </p:to>
                                    </p:set>
                                    <p:animEffect filter="fade" transition="in">
                                      <p:cBhvr>
                                        <p:cTn dur="1000"/>
                                        <p:tgtEl>
                                          <p:spTgt spid="16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xEl>
                                              <p:pRg end="7" st="7"/>
                                            </p:txEl>
                                          </p:spTgt>
                                        </p:tgtEl>
                                        <p:attrNameLst>
                                          <p:attrName>style.visibility</p:attrName>
                                        </p:attrNameLst>
                                      </p:cBhvr>
                                      <p:to>
                                        <p:strVal val="visible"/>
                                      </p:to>
                                    </p:set>
                                    <p:animEffect filter="fade" transition="in">
                                      <p:cBhvr>
                                        <p:cTn dur="1000"/>
                                        <p:tgtEl>
                                          <p:spTgt spid="16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xEl>
                                              <p:pRg end="8" st="8"/>
                                            </p:txEl>
                                          </p:spTgt>
                                        </p:tgtEl>
                                        <p:attrNameLst>
                                          <p:attrName>style.visibility</p:attrName>
                                        </p:attrNameLst>
                                      </p:cBhvr>
                                      <p:to>
                                        <p:strVal val="visible"/>
                                      </p:to>
                                    </p:set>
                                    <p:animEffect filter="fade" transition="in">
                                      <p:cBhvr>
                                        <p:cTn dur="1000"/>
                                        <p:tgtEl>
                                          <p:spTgt spid="16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xEl>
                                              <p:pRg end="9" st="9"/>
                                            </p:txEl>
                                          </p:spTgt>
                                        </p:tgtEl>
                                        <p:attrNameLst>
                                          <p:attrName>style.visibility</p:attrName>
                                        </p:attrNameLst>
                                      </p:cBhvr>
                                      <p:to>
                                        <p:strVal val="visible"/>
                                      </p:to>
                                    </p:set>
                                    <p:animEffect filter="fade" transition="in">
                                      <p:cBhvr>
                                        <p:cTn dur="1000"/>
                                        <p:tgtEl>
                                          <p:spTgt spid="168">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xEl>
                                              <p:pRg end="10" st="10"/>
                                            </p:txEl>
                                          </p:spTgt>
                                        </p:tgtEl>
                                        <p:attrNameLst>
                                          <p:attrName>style.visibility</p:attrName>
                                        </p:attrNameLst>
                                      </p:cBhvr>
                                      <p:to>
                                        <p:strVal val="visible"/>
                                      </p:to>
                                    </p:set>
                                    <p:animEffect filter="fade" transition="in">
                                      <p:cBhvr>
                                        <p:cTn dur="1000"/>
                                        <p:tgtEl>
                                          <p:spTgt spid="168">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0"/>
          <p:cNvSpPr txBox="1"/>
          <p:nvPr>
            <p:ph type="title"/>
          </p:nvPr>
        </p:nvSpPr>
        <p:spPr>
          <a:xfrm>
            <a:off x="311700" y="2657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Reinforcement Learning: Computers can play games!</a:t>
            </a:r>
            <a:endParaRPr/>
          </a:p>
        </p:txBody>
      </p:sp>
      <p:sp>
        <p:nvSpPr>
          <p:cNvPr id="174" name="Google Shape;174;p30"/>
          <p:cNvSpPr txBox="1"/>
          <p:nvPr/>
        </p:nvSpPr>
        <p:spPr>
          <a:xfrm>
            <a:off x="277150" y="9881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3"/>
              </a:rPr>
              <a:t>Demo:</a:t>
            </a:r>
            <a:endParaRPr/>
          </a:p>
        </p:txBody>
      </p:sp>
      <p:sp>
        <p:nvSpPr>
          <p:cNvPr id="175" name="Google Shape;175;p30"/>
          <p:cNvSpPr txBox="1"/>
          <p:nvPr/>
        </p:nvSpPr>
        <p:spPr>
          <a:xfrm>
            <a:off x="124950" y="1451600"/>
            <a:ext cx="2821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GB"/>
              <a:t>  </a:t>
            </a:r>
            <a:endParaRPr/>
          </a:p>
          <a:p>
            <a:pPr indent="-317500" lvl="0" marL="457200" rtl="0" algn="l">
              <a:spcBef>
                <a:spcPts val="0"/>
              </a:spcBef>
              <a:spcAft>
                <a:spcPts val="0"/>
              </a:spcAft>
              <a:buSzPts val="1400"/>
              <a:buChar char="●"/>
            </a:pPr>
            <a:r>
              <a:rPr lang="en-GB"/>
              <a:t>Computers can drive cars!  </a:t>
            </a:r>
            <a:endParaRPr/>
          </a:p>
          <a:p>
            <a:pPr indent="0" lvl="0" marL="0" rtl="0" algn="l">
              <a:spcBef>
                <a:spcPts val="0"/>
              </a:spcBef>
              <a:spcAft>
                <a:spcPts val="0"/>
              </a:spcAft>
              <a:buNone/>
            </a:pPr>
            <a:r>
              <a:t/>
            </a:r>
            <a:endParaRPr/>
          </a:p>
        </p:txBody>
      </p:sp>
      <p:pic>
        <p:nvPicPr>
          <p:cNvPr id="176" name="Google Shape;176;p30"/>
          <p:cNvPicPr preferRelativeResize="0"/>
          <p:nvPr/>
        </p:nvPicPr>
        <p:blipFill rotWithShape="1">
          <a:blip r:embed="rId4">
            <a:alphaModFix/>
          </a:blip>
          <a:srcRect b="0" l="0" r="0" t="18073"/>
          <a:stretch/>
        </p:blipFill>
        <p:spPr>
          <a:xfrm>
            <a:off x="2854725" y="988125"/>
            <a:ext cx="6042327" cy="33418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1"/>
          <p:cNvSpPr txBox="1"/>
          <p:nvPr>
            <p:ph type="title"/>
          </p:nvPr>
        </p:nvSpPr>
        <p:spPr>
          <a:xfrm>
            <a:off x="41805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Supervised Learning: Regression and Classification</a:t>
            </a:r>
            <a:endParaRPr/>
          </a:p>
        </p:txBody>
      </p:sp>
      <p:sp>
        <p:nvSpPr>
          <p:cNvPr id="182" name="Google Shape;182;p31"/>
          <p:cNvSpPr txBox="1"/>
          <p:nvPr>
            <p:ph idx="1" type="body"/>
          </p:nvPr>
        </p:nvSpPr>
        <p:spPr>
          <a:xfrm>
            <a:off x="311688" y="6586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Regression: We predict where the new data will occur.</a:t>
            </a:r>
            <a:endParaRPr/>
          </a:p>
          <a:p>
            <a:pPr indent="0" lvl="0" marL="0" rtl="0" algn="l">
              <a:spcBef>
                <a:spcPts val="1200"/>
              </a:spcBef>
              <a:spcAft>
                <a:spcPts val="1200"/>
              </a:spcAft>
              <a:buNone/>
            </a:pPr>
            <a:r>
              <a:rPr lang="en-GB"/>
              <a:t>Classification: we predict which class the new data will belong to.</a:t>
            </a:r>
            <a:endParaRPr/>
          </a:p>
        </p:txBody>
      </p:sp>
      <p:pic>
        <p:nvPicPr>
          <p:cNvPr id="183" name="Google Shape;183;p31"/>
          <p:cNvPicPr preferRelativeResize="0"/>
          <p:nvPr/>
        </p:nvPicPr>
        <p:blipFill>
          <a:blip r:embed="rId3">
            <a:alphaModFix/>
          </a:blip>
          <a:stretch>
            <a:fillRect/>
          </a:stretch>
        </p:blipFill>
        <p:spPr>
          <a:xfrm>
            <a:off x="1595425" y="1828800"/>
            <a:ext cx="5953125" cy="3314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0" st="0"/>
                                            </p:txEl>
                                          </p:spTgt>
                                        </p:tgtEl>
                                        <p:attrNameLst>
                                          <p:attrName>style.visibility</p:attrName>
                                        </p:attrNameLst>
                                      </p:cBhvr>
                                      <p:to>
                                        <p:strVal val="visible"/>
                                      </p:to>
                                    </p:set>
                                    <p:animEffect filter="fade" transition="in">
                                      <p:cBhvr>
                                        <p:cTn dur="1000"/>
                                        <p:tgtEl>
                                          <p:spTgt spid="18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1" st="1"/>
                                            </p:txEl>
                                          </p:spTgt>
                                        </p:tgtEl>
                                        <p:attrNameLst>
                                          <p:attrName>style.visibility</p:attrName>
                                        </p:attrNameLst>
                                      </p:cBhvr>
                                      <p:to>
                                        <p:strVal val="visible"/>
                                      </p:to>
                                    </p:set>
                                    <p:animEffect filter="fade" transition="in">
                                      <p:cBhvr>
                                        <p:cTn dur="1000"/>
                                        <p:tgtEl>
                                          <p:spTgt spid="182">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840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How to differentiate an Apple vs an Orange?</a:t>
            </a:r>
            <a:endParaRPr/>
          </a:p>
        </p:txBody>
      </p:sp>
      <p:sp>
        <p:nvSpPr>
          <p:cNvPr id="61" name="Google Shape;61;p14"/>
          <p:cNvSpPr txBox="1"/>
          <p:nvPr>
            <p:ph idx="1" type="body"/>
          </p:nvPr>
        </p:nvSpPr>
        <p:spPr>
          <a:xfrm>
            <a:off x="265825" y="1867250"/>
            <a:ext cx="8520600" cy="29118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GB"/>
              <a:t>Available data/features :</a:t>
            </a:r>
            <a:endParaRPr/>
          </a:p>
          <a:p>
            <a:pPr indent="-334327" lvl="0" marL="457200" rtl="0" algn="l">
              <a:spcBef>
                <a:spcPts val="1200"/>
              </a:spcBef>
              <a:spcAft>
                <a:spcPts val="0"/>
              </a:spcAft>
              <a:buSzPct val="100000"/>
              <a:buAutoNum type="alphaLcPeriod"/>
            </a:pPr>
            <a:r>
              <a:rPr lang="en-GB"/>
              <a:t>Colour of the stem.(categorical)</a:t>
            </a:r>
            <a:endParaRPr/>
          </a:p>
          <a:p>
            <a:pPr indent="-334327" lvl="0" marL="457200" rtl="0" algn="l">
              <a:spcBef>
                <a:spcPts val="0"/>
              </a:spcBef>
              <a:spcAft>
                <a:spcPts val="0"/>
              </a:spcAft>
              <a:buSzPct val="100000"/>
              <a:buAutoNum type="alphaLcPeriod"/>
            </a:pPr>
            <a:r>
              <a:rPr lang="en-GB"/>
              <a:t>Colour of the leaf.(categorical)</a:t>
            </a:r>
            <a:endParaRPr/>
          </a:p>
          <a:p>
            <a:pPr indent="-334327" lvl="0" marL="457200" rtl="0" algn="l">
              <a:spcBef>
                <a:spcPts val="0"/>
              </a:spcBef>
              <a:spcAft>
                <a:spcPts val="0"/>
              </a:spcAft>
              <a:buSzPct val="100000"/>
              <a:buAutoNum type="alphaLcPeriod"/>
            </a:pPr>
            <a:r>
              <a:rPr lang="en-GB"/>
              <a:t>Colour of the root.(categorical)</a:t>
            </a:r>
            <a:endParaRPr/>
          </a:p>
          <a:p>
            <a:pPr indent="-334327" lvl="0" marL="457200" rtl="0" algn="l">
              <a:spcBef>
                <a:spcPts val="0"/>
              </a:spcBef>
              <a:spcAft>
                <a:spcPts val="0"/>
              </a:spcAft>
              <a:buSzPct val="100000"/>
              <a:buAutoNum type="alphaLcPeriod"/>
            </a:pPr>
            <a:r>
              <a:rPr lang="en-GB"/>
              <a:t>Cost of the fruit.(float)</a:t>
            </a:r>
            <a:endParaRPr/>
          </a:p>
          <a:p>
            <a:pPr indent="-334327" lvl="0" marL="457200" rtl="0" algn="l">
              <a:spcBef>
                <a:spcPts val="0"/>
              </a:spcBef>
              <a:spcAft>
                <a:spcPts val="0"/>
              </a:spcAft>
              <a:buSzPct val="100000"/>
              <a:buAutoNum type="alphaLcPeriod"/>
            </a:pPr>
            <a:r>
              <a:rPr lang="en-GB"/>
              <a:t>Weight of a </a:t>
            </a:r>
            <a:r>
              <a:rPr lang="en-GB"/>
              <a:t>fruit</a:t>
            </a:r>
            <a:r>
              <a:rPr lang="en-GB"/>
              <a:t>.(float)</a:t>
            </a:r>
            <a:endParaRPr/>
          </a:p>
          <a:p>
            <a:pPr indent="-334327" lvl="0" marL="457200" rtl="0" algn="l">
              <a:spcBef>
                <a:spcPts val="0"/>
              </a:spcBef>
              <a:spcAft>
                <a:spcPts val="0"/>
              </a:spcAft>
              <a:buSzPct val="100000"/>
              <a:buAutoNum type="alphaLcPeriod"/>
            </a:pPr>
            <a:r>
              <a:rPr lang="en-GB"/>
              <a:t>Area of the Farm/orchid where the fruits are grown.(float)</a:t>
            </a:r>
            <a:endParaRPr/>
          </a:p>
          <a:p>
            <a:pPr indent="-334327" lvl="0" marL="457200" rtl="0" algn="l">
              <a:spcBef>
                <a:spcPts val="0"/>
              </a:spcBef>
              <a:spcAft>
                <a:spcPts val="0"/>
              </a:spcAft>
              <a:buSzPct val="100000"/>
              <a:buAutoNum type="alphaLcPeriod"/>
            </a:pPr>
            <a:r>
              <a:rPr lang="en-GB"/>
              <a:t>Amount of money spent of the farm/orchid.(float)</a:t>
            </a:r>
            <a:endParaRPr/>
          </a:p>
          <a:p>
            <a:pPr indent="-334327" lvl="0" marL="457200" rtl="0" algn="l">
              <a:spcBef>
                <a:spcPts val="0"/>
              </a:spcBef>
              <a:spcAft>
                <a:spcPts val="0"/>
              </a:spcAft>
              <a:buSzPct val="100000"/>
              <a:buAutoNum type="alphaLcPeriod"/>
            </a:pPr>
            <a:r>
              <a:rPr lang="en-GB"/>
              <a:t>Number of people picking up the fruit/working in the farm.(int)</a:t>
            </a:r>
            <a:endParaRPr/>
          </a:p>
          <a:p>
            <a:pPr indent="-334327" lvl="0" marL="457200" rtl="0" algn="l">
              <a:spcBef>
                <a:spcPts val="0"/>
              </a:spcBef>
              <a:spcAft>
                <a:spcPts val="0"/>
              </a:spcAft>
              <a:buSzPct val="100000"/>
              <a:buAutoNum type="alphaLcPeriod"/>
            </a:pPr>
            <a:r>
              <a:rPr lang="en-GB"/>
              <a:t>Number of farms in the city.(int)</a:t>
            </a:r>
            <a:endParaRPr/>
          </a:p>
        </p:txBody>
      </p:sp>
      <p:pic>
        <p:nvPicPr>
          <p:cNvPr id="62" name="Google Shape;62;p14"/>
          <p:cNvPicPr preferRelativeResize="0"/>
          <p:nvPr/>
        </p:nvPicPr>
        <p:blipFill rotWithShape="1">
          <a:blip r:embed="rId3">
            <a:alphaModFix/>
          </a:blip>
          <a:srcRect b="14893" l="0" r="0" t="0"/>
          <a:stretch/>
        </p:blipFill>
        <p:spPr>
          <a:xfrm>
            <a:off x="5566875" y="1115975"/>
            <a:ext cx="3467100" cy="2269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
                                            <p:txEl>
                                              <p:pRg end="0" st="0"/>
                                            </p:txEl>
                                          </p:spTgt>
                                        </p:tgtEl>
                                        <p:attrNameLst>
                                          <p:attrName>style.visibility</p:attrName>
                                        </p:attrNameLst>
                                      </p:cBhvr>
                                      <p:to>
                                        <p:strVal val="visible"/>
                                      </p:to>
                                    </p:set>
                                    <p:animEffect filter="fade" transition="in">
                                      <p:cBhvr>
                                        <p:cTn dur="1000"/>
                                        <p:tgtEl>
                                          <p:spTgt spid="6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
                                            <p:txEl>
                                              <p:pRg end="1" st="1"/>
                                            </p:txEl>
                                          </p:spTgt>
                                        </p:tgtEl>
                                        <p:attrNameLst>
                                          <p:attrName>style.visibility</p:attrName>
                                        </p:attrNameLst>
                                      </p:cBhvr>
                                      <p:to>
                                        <p:strVal val="visible"/>
                                      </p:to>
                                    </p:set>
                                    <p:animEffect filter="fade" transition="in">
                                      <p:cBhvr>
                                        <p:cTn dur="1000"/>
                                        <p:tgtEl>
                                          <p:spTgt spid="6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
                                            <p:txEl>
                                              <p:pRg end="2" st="2"/>
                                            </p:txEl>
                                          </p:spTgt>
                                        </p:tgtEl>
                                        <p:attrNameLst>
                                          <p:attrName>style.visibility</p:attrName>
                                        </p:attrNameLst>
                                      </p:cBhvr>
                                      <p:to>
                                        <p:strVal val="visible"/>
                                      </p:to>
                                    </p:set>
                                    <p:animEffect filter="fade" transition="in">
                                      <p:cBhvr>
                                        <p:cTn dur="1000"/>
                                        <p:tgtEl>
                                          <p:spTgt spid="6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
                                            <p:txEl>
                                              <p:pRg end="3" st="3"/>
                                            </p:txEl>
                                          </p:spTgt>
                                        </p:tgtEl>
                                        <p:attrNameLst>
                                          <p:attrName>style.visibility</p:attrName>
                                        </p:attrNameLst>
                                      </p:cBhvr>
                                      <p:to>
                                        <p:strVal val="visible"/>
                                      </p:to>
                                    </p:set>
                                    <p:animEffect filter="fade" transition="in">
                                      <p:cBhvr>
                                        <p:cTn dur="1000"/>
                                        <p:tgtEl>
                                          <p:spTgt spid="6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
                                            <p:txEl>
                                              <p:pRg end="4" st="4"/>
                                            </p:txEl>
                                          </p:spTgt>
                                        </p:tgtEl>
                                        <p:attrNameLst>
                                          <p:attrName>style.visibility</p:attrName>
                                        </p:attrNameLst>
                                      </p:cBhvr>
                                      <p:to>
                                        <p:strVal val="visible"/>
                                      </p:to>
                                    </p:set>
                                    <p:animEffect filter="fade" transition="in">
                                      <p:cBhvr>
                                        <p:cTn dur="1000"/>
                                        <p:tgtEl>
                                          <p:spTgt spid="6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
                                            <p:txEl>
                                              <p:pRg end="5" st="5"/>
                                            </p:txEl>
                                          </p:spTgt>
                                        </p:tgtEl>
                                        <p:attrNameLst>
                                          <p:attrName>style.visibility</p:attrName>
                                        </p:attrNameLst>
                                      </p:cBhvr>
                                      <p:to>
                                        <p:strVal val="visible"/>
                                      </p:to>
                                    </p:set>
                                    <p:animEffect filter="fade" transition="in">
                                      <p:cBhvr>
                                        <p:cTn dur="1000"/>
                                        <p:tgtEl>
                                          <p:spTgt spid="6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
                                            <p:txEl>
                                              <p:pRg end="6" st="6"/>
                                            </p:txEl>
                                          </p:spTgt>
                                        </p:tgtEl>
                                        <p:attrNameLst>
                                          <p:attrName>style.visibility</p:attrName>
                                        </p:attrNameLst>
                                      </p:cBhvr>
                                      <p:to>
                                        <p:strVal val="visible"/>
                                      </p:to>
                                    </p:set>
                                    <p:animEffect filter="fade" transition="in">
                                      <p:cBhvr>
                                        <p:cTn dur="1000"/>
                                        <p:tgtEl>
                                          <p:spTgt spid="6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
                                            <p:txEl>
                                              <p:pRg end="7" st="7"/>
                                            </p:txEl>
                                          </p:spTgt>
                                        </p:tgtEl>
                                        <p:attrNameLst>
                                          <p:attrName>style.visibility</p:attrName>
                                        </p:attrNameLst>
                                      </p:cBhvr>
                                      <p:to>
                                        <p:strVal val="visible"/>
                                      </p:to>
                                    </p:set>
                                    <p:animEffect filter="fade" transition="in">
                                      <p:cBhvr>
                                        <p:cTn dur="1000"/>
                                        <p:tgtEl>
                                          <p:spTgt spid="6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
                                            <p:txEl>
                                              <p:pRg end="8" st="8"/>
                                            </p:txEl>
                                          </p:spTgt>
                                        </p:tgtEl>
                                        <p:attrNameLst>
                                          <p:attrName>style.visibility</p:attrName>
                                        </p:attrNameLst>
                                      </p:cBhvr>
                                      <p:to>
                                        <p:strVal val="visible"/>
                                      </p:to>
                                    </p:set>
                                    <p:animEffect filter="fade" transition="in">
                                      <p:cBhvr>
                                        <p:cTn dur="1000"/>
                                        <p:tgtEl>
                                          <p:spTgt spid="6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
                                            <p:txEl>
                                              <p:pRg end="9" st="9"/>
                                            </p:txEl>
                                          </p:spTgt>
                                        </p:tgtEl>
                                        <p:attrNameLst>
                                          <p:attrName>style.visibility</p:attrName>
                                        </p:attrNameLst>
                                      </p:cBhvr>
                                      <p:to>
                                        <p:strVal val="visible"/>
                                      </p:to>
                                    </p:set>
                                    <p:animEffect filter="fade" transition="in">
                                      <p:cBhvr>
                                        <p:cTn dur="1000"/>
                                        <p:tgtEl>
                                          <p:spTgt spid="61">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2"/>
          <p:cNvSpPr txBox="1"/>
          <p:nvPr>
            <p:ph type="title"/>
          </p:nvPr>
        </p:nvSpPr>
        <p:spPr>
          <a:xfrm>
            <a:off x="311700" y="499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ML Algorithms - Regression</a:t>
            </a:r>
            <a:endParaRPr/>
          </a:p>
        </p:txBody>
      </p:sp>
      <p:sp>
        <p:nvSpPr>
          <p:cNvPr id="189" name="Google Shape;189;p32"/>
          <p:cNvSpPr txBox="1"/>
          <p:nvPr>
            <p:ph idx="1" type="body"/>
          </p:nvPr>
        </p:nvSpPr>
        <p:spPr>
          <a:xfrm>
            <a:off x="280500" y="6662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Linear Regression: Line of best fit. </a:t>
            </a:r>
            <a:endParaRPr/>
          </a:p>
          <a:p>
            <a:pPr indent="0" lvl="0" marL="0" rtl="0" algn="l">
              <a:spcBef>
                <a:spcPts val="1200"/>
              </a:spcBef>
              <a:spcAft>
                <a:spcPts val="1200"/>
              </a:spcAft>
              <a:buNone/>
            </a:pPr>
            <a:r>
              <a:rPr lang="en-GB"/>
              <a:t>Polynomial Regression: Curve of best fit.</a:t>
            </a:r>
            <a:endParaRPr/>
          </a:p>
        </p:txBody>
      </p:sp>
      <p:pic>
        <p:nvPicPr>
          <p:cNvPr id="190" name="Google Shape;190;p32"/>
          <p:cNvPicPr preferRelativeResize="0"/>
          <p:nvPr/>
        </p:nvPicPr>
        <p:blipFill>
          <a:blip r:embed="rId3">
            <a:alphaModFix/>
          </a:blip>
          <a:stretch>
            <a:fillRect/>
          </a:stretch>
        </p:blipFill>
        <p:spPr>
          <a:xfrm>
            <a:off x="361038" y="2014413"/>
            <a:ext cx="2143125" cy="2143125"/>
          </a:xfrm>
          <a:prstGeom prst="rect">
            <a:avLst/>
          </a:prstGeom>
          <a:noFill/>
          <a:ln>
            <a:noFill/>
          </a:ln>
        </p:spPr>
      </p:pic>
      <p:pic>
        <p:nvPicPr>
          <p:cNvPr id="191" name="Google Shape;191;p32"/>
          <p:cNvPicPr preferRelativeResize="0"/>
          <p:nvPr/>
        </p:nvPicPr>
        <p:blipFill>
          <a:blip r:embed="rId4">
            <a:alphaModFix/>
          </a:blip>
          <a:stretch>
            <a:fillRect/>
          </a:stretch>
        </p:blipFill>
        <p:spPr>
          <a:xfrm>
            <a:off x="3086100" y="1676400"/>
            <a:ext cx="5715000" cy="2857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3"/>
          <p:cNvSpPr txBox="1"/>
          <p:nvPr>
            <p:ph type="title"/>
          </p:nvPr>
        </p:nvSpPr>
        <p:spPr>
          <a:xfrm>
            <a:off x="357300" y="879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Overfitting and Underfitting</a:t>
            </a:r>
            <a:endParaRPr/>
          </a:p>
        </p:txBody>
      </p:sp>
      <p:pic>
        <p:nvPicPr>
          <p:cNvPr id="197" name="Google Shape;197;p33"/>
          <p:cNvPicPr preferRelativeResize="0"/>
          <p:nvPr/>
        </p:nvPicPr>
        <p:blipFill rotWithShape="1">
          <a:blip r:embed="rId3">
            <a:alphaModFix/>
          </a:blip>
          <a:srcRect b="35353" l="0" r="1845" t="2937"/>
          <a:stretch/>
        </p:blipFill>
        <p:spPr>
          <a:xfrm>
            <a:off x="819400" y="647150"/>
            <a:ext cx="7331025" cy="41919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Overfitting and underfitting: a student analogy</a:t>
            </a:r>
            <a:endParaRPr/>
          </a:p>
        </p:txBody>
      </p:sp>
      <p:sp>
        <p:nvSpPr>
          <p:cNvPr id="203" name="Google Shape;203;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Overfitting is like a student who is </a:t>
            </a:r>
            <a:r>
              <a:rPr b="1" i="1" lang="en-GB"/>
              <a:t>mugging up the questions and answers</a:t>
            </a:r>
            <a:r>
              <a:rPr lang="en-GB"/>
              <a:t>.</a:t>
            </a:r>
            <a:endParaRPr/>
          </a:p>
          <a:p>
            <a:pPr indent="0" lvl="0" marL="0" rtl="0" algn="l">
              <a:spcBef>
                <a:spcPts val="1200"/>
              </a:spcBef>
              <a:spcAft>
                <a:spcPts val="0"/>
              </a:spcAft>
              <a:buNone/>
            </a:pPr>
            <a:r>
              <a:rPr lang="en-GB"/>
              <a:t>Underfitting is like a student who didn’t attend </a:t>
            </a:r>
            <a:r>
              <a:rPr b="1" i="1" lang="en-GB"/>
              <a:t>enough</a:t>
            </a:r>
            <a:r>
              <a:rPr lang="en-GB"/>
              <a:t> classes.</a:t>
            </a:r>
            <a:endParaRPr/>
          </a:p>
          <a:p>
            <a:pPr indent="0" lvl="0" marL="0" rtl="0" algn="l">
              <a:spcBef>
                <a:spcPts val="1200"/>
              </a:spcBef>
              <a:spcAft>
                <a:spcPts val="1200"/>
              </a:spcAft>
              <a:buNone/>
            </a:pPr>
            <a:r>
              <a:rPr lang="en-GB"/>
              <a:t>Right fit is the student who understands the </a:t>
            </a:r>
            <a:r>
              <a:rPr lang="en-GB"/>
              <a:t>concepts(trends) and answers for new unseen questions.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5"/>
          <p:cNvSpPr txBox="1"/>
          <p:nvPr>
            <p:ph type="title"/>
          </p:nvPr>
        </p:nvSpPr>
        <p:spPr>
          <a:xfrm>
            <a:off x="159300" y="905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GB" sz="2400"/>
              <a:t>Detour: Optimisation (Maximum/Minimum)of a function f(u)</a:t>
            </a:r>
            <a:endParaRPr sz="2400"/>
          </a:p>
        </p:txBody>
      </p:sp>
      <p:sp>
        <p:nvSpPr>
          <p:cNvPr id="209" name="Google Shape;209;p35"/>
          <p:cNvSpPr txBox="1"/>
          <p:nvPr>
            <p:ph idx="1" type="body"/>
          </p:nvPr>
        </p:nvSpPr>
        <p:spPr>
          <a:xfrm>
            <a:off x="311700" y="6632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Supposing I have a function f(u)=sin(u)</a:t>
            </a:r>
            <a:endParaRPr/>
          </a:p>
          <a:p>
            <a:pPr indent="0" lvl="0" marL="0" rtl="0" algn="l">
              <a:spcBef>
                <a:spcPts val="1200"/>
              </a:spcBef>
              <a:spcAft>
                <a:spcPts val="0"/>
              </a:spcAft>
              <a:buNone/>
            </a:pPr>
            <a:r>
              <a:rPr lang="en-GB"/>
              <a:t>How do I find the maximum value it can take?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10" name="Google Shape;210;p35"/>
          <p:cNvPicPr preferRelativeResize="0"/>
          <p:nvPr/>
        </p:nvPicPr>
        <p:blipFill rotWithShape="1">
          <a:blip r:embed="rId3">
            <a:alphaModFix/>
          </a:blip>
          <a:srcRect b="6147" l="0" r="0" t="0"/>
          <a:stretch/>
        </p:blipFill>
        <p:spPr>
          <a:xfrm>
            <a:off x="1872375" y="1788800"/>
            <a:ext cx="4648200" cy="2789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6"/>
          <p:cNvSpPr txBox="1"/>
          <p:nvPr>
            <p:ph type="title"/>
          </p:nvPr>
        </p:nvSpPr>
        <p:spPr>
          <a:xfrm>
            <a:off x="402200" y="604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GB" sz="2420"/>
              <a:t>OPTIMISATION: finding the optimum value of a function</a:t>
            </a:r>
            <a:endParaRPr sz="2420"/>
          </a:p>
        </p:txBody>
      </p:sp>
      <p:pic>
        <p:nvPicPr>
          <p:cNvPr id="216" name="Google Shape;216;p36"/>
          <p:cNvPicPr preferRelativeResize="0"/>
          <p:nvPr/>
        </p:nvPicPr>
        <p:blipFill>
          <a:blip r:embed="rId3">
            <a:alphaModFix/>
          </a:blip>
          <a:stretch>
            <a:fillRect/>
          </a:stretch>
        </p:blipFill>
        <p:spPr>
          <a:xfrm>
            <a:off x="78925" y="832300"/>
            <a:ext cx="8096250" cy="42481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7"/>
          <p:cNvSpPr txBox="1"/>
          <p:nvPr>
            <p:ph type="title"/>
          </p:nvPr>
        </p:nvSpPr>
        <p:spPr>
          <a:xfrm>
            <a:off x="145250" y="830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For an unknown function how do we find the optimum?</a:t>
            </a:r>
            <a:endParaRPr/>
          </a:p>
        </p:txBody>
      </p:sp>
      <p:pic>
        <p:nvPicPr>
          <p:cNvPr id="222" name="Google Shape;222;p37"/>
          <p:cNvPicPr preferRelativeResize="0"/>
          <p:nvPr/>
        </p:nvPicPr>
        <p:blipFill>
          <a:blip r:embed="rId3">
            <a:alphaModFix/>
          </a:blip>
          <a:stretch>
            <a:fillRect/>
          </a:stretch>
        </p:blipFill>
        <p:spPr>
          <a:xfrm>
            <a:off x="1983500" y="997913"/>
            <a:ext cx="5406450" cy="2731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8"/>
          <p:cNvSpPr txBox="1"/>
          <p:nvPr>
            <p:ph type="title"/>
          </p:nvPr>
        </p:nvSpPr>
        <p:spPr>
          <a:xfrm>
            <a:off x="311700" y="830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For an unknown function how do we find the optimum?</a:t>
            </a:r>
            <a:endParaRPr/>
          </a:p>
        </p:txBody>
      </p:sp>
      <p:pic>
        <p:nvPicPr>
          <p:cNvPr id="228" name="Google Shape;228;p38"/>
          <p:cNvPicPr preferRelativeResize="0"/>
          <p:nvPr/>
        </p:nvPicPr>
        <p:blipFill>
          <a:blip r:embed="rId3">
            <a:alphaModFix/>
          </a:blip>
          <a:stretch>
            <a:fillRect/>
          </a:stretch>
        </p:blipFill>
        <p:spPr>
          <a:xfrm>
            <a:off x="966200" y="1180300"/>
            <a:ext cx="7586200" cy="31034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Convex and non-convex optimisation</a:t>
            </a:r>
            <a:endParaRPr/>
          </a:p>
        </p:txBody>
      </p:sp>
      <p:pic>
        <p:nvPicPr>
          <p:cNvPr id="234" name="Google Shape;234;p39"/>
          <p:cNvPicPr preferRelativeResize="0"/>
          <p:nvPr/>
        </p:nvPicPr>
        <p:blipFill>
          <a:blip r:embed="rId3">
            <a:alphaModFix/>
          </a:blip>
          <a:stretch>
            <a:fillRect/>
          </a:stretch>
        </p:blipFill>
        <p:spPr>
          <a:xfrm>
            <a:off x="0" y="1226303"/>
            <a:ext cx="9143999" cy="269089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0"/>
          <p:cNvSpPr txBox="1"/>
          <p:nvPr>
            <p:ph type="title"/>
          </p:nvPr>
        </p:nvSpPr>
        <p:spPr>
          <a:xfrm>
            <a:off x="311700" y="135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Convex and Non-convex optimisation (Multi-Dimensional)</a:t>
            </a:r>
            <a:endParaRPr/>
          </a:p>
        </p:txBody>
      </p:sp>
      <p:pic>
        <p:nvPicPr>
          <p:cNvPr id="240" name="Google Shape;240;p40"/>
          <p:cNvPicPr preferRelativeResize="0"/>
          <p:nvPr/>
        </p:nvPicPr>
        <p:blipFill rotWithShape="1">
          <a:blip r:embed="rId3">
            <a:alphaModFix/>
          </a:blip>
          <a:srcRect b="9272" l="0" r="0" t="0"/>
          <a:stretch/>
        </p:blipFill>
        <p:spPr>
          <a:xfrm>
            <a:off x="657700" y="1245525"/>
            <a:ext cx="7547951" cy="37471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1"/>
          <p:cNvSpPr txBox="1"/>
          <p:nvPr>
            <p:ph type="title"/>
          </p:nvPr>
        </p:nvSpPr>
        <p:spPr>
          <a:xfrm>
            <a:off x="311700" y="135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Analogy: Like A careful blind guy in a mountain range. </a:t>
            </a:r>
            <a:endParaRPr/>
          </a:p>
          <a:p>
            <a:pPr indent="0" lvl="0" marL="0" rtl="0" algn="l">
              <a:spcBef>
                <a:spcPts val="0"/>
              </a:spcBef>
              <a:spcAft>
                <a:spcPts val="0"/>
              </a:spcAft>
              <a:buNone/>
            </a:pPr>
            <a:r>
              <a:rPr lang="en-GB"/>
              <a:t>Troughs and Peaks.</a:t>
            </a:r>
            <a:endParaRPr/>
          </a:p>
        </p:txBody>
      </p:sp>
      <p:pic>
        <p:nvPicPr>
          <p:cNvPr id="246" name="Google Shape;246;p41"/>
          <p:cNvPicPr preferRelativeResize="0"/>
          <p:nvPr/>
        </p:nvPicPr>
        <p:blipFill rotWithShape="1">
          <a:blip r:embed="rId3">
            <a:alphaModFix/>
          </a:blip>
          <a:srcRect b="9272" l="0" r="0" t="0"/>
          <a:stretch/>
        </p:blipFill>
        <p:spPr>
          <a:xfrm>
            <a:off x="657700" y="1245525"/>
            <a:ext cx="7547951" cy="37471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840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How to differentiate an Apple vs an Orange?</a:t>
            </a:r>
            <a:endParaRPr/>
          </a:p>
        </p:txBody>
      </p:sp>
      <p:sp>
        <p:nvSpPr>
          <p:cNvPr id="68" name="Google Shape;68;p15"/>
          <p:cNvSpPr txBox="1"/>
          <p:nvPr/>
        </p:nvSpPr>
        <p:spPr>
          <a:xfrm>
            <a:off x="148425" y="1058475"/>
            <a:ext cx="8665200" cy="2077800"/>
          </a:xfrm>
          <a:prstGeom prst="rect">
            <a:avLst/>
          </a:prstGeom>
          <a:noFill/>
          <a:ln>
            <a:noFill/>
          </a:ln>
        </p:spPr>
        <p:txBody>
          <a:bodyPr anchorCtr="0" anchor="t" bIns="91425" lIns="91425" spcFirstLastPara="1" rIns="91425" wrap="square" tIns="91425">
            <a:spAutoFit/>
          </a:bodyPr>
          <a:lstStyle/>
          <a:p>
            <a:pPr indent="-323850" lvl="0" marL="457200" rtl="0" algn="l">
              <a:lnSpc>
                <a:spcPct val="100000"/>
              </a:lnSpc>
              <a:spcBef>
                <a:spcPts val="0"/>
              </a:spcBef>
              <a:spcAft>
                <a:spcPts val="0"/>
              </a:spcAft>
              <a:buClr>
                <a:schemeClr val="dk2"/>
              </a:buClr>
              <a:buSzPts val="1500"/>
              <a:buAutoNum type="alphaLcPeriod"/>
            </a:pPr>
            <a:r>
              <a:rPr lang="en-GB" sz="1500">
                <a:solidFill>
                  <a:schemeClr val="dk2"/>
                </a:solidFill>
              </a:rPr>
              <a:t>Amount of fructose in the fruit.(float)</a:t>
            </a:r>
            <a:endParaRPr sz="1500">
              <a:solidFill>
                <a:schemeClr val="dk2"/>
              </a:solidFill>
            </a:endParaRPr>
          </a:p>
          <a:p>
            <a:pPr indent="-323850" lvl="0" marL="457200" rtl="0" algn="l">
              <a:lnSpc>
                <a:spcPct val="100000"/>
              </a:lnSpc>
              <a:spcBef>
                <a:spcPts val="0"/>
              </a:spcBef>
              <a:spcAft>
                <a:spcPts val="0"/>
              </a:spcAft>
              <a:buClr>
                <a:schemeClr val="dk2"/>
              </a:buClr>
              <a:buSzPts val="1500"/>
              <a:buAutoNum type="alphaLcPeriod"/>
            </a:pPr>
            <a:r>
              <a:rPr lang="en-GB" sz="1500">
                <a:solidFill>
                  <a:schemeClr val="dk2"/>
                </a:solidFill>
              </a:rPr>
              <a:t>Vitamins present in fruits</a:t>
            </a:r>
            <a:endParaRPr sz="1500">
              <a:solidFill>
                <a:schemeClr val="dk2"/>
              </a:solidFill>
            </a:endParaRPr>
          </a:p>
          <a:p>
            <a:pPr indent="-323850" lvl="0" marL="457200" rtl="0" algn="l">
              <a:lnSpc>
                <a:spcPct val="100000"/>
              </a:lnSpc>
              <a:spcBef>
                <a:spcPts val="0"/>
              </a:spcBef>
              <a:spcAft>
                <a:spcPts val="0"/>
              </a:spcAft>
              <a:buClr>
                <a:schemeClr val="dk2"/>
              </a:buClr>
              <a:buSzPts val="1500"/>
              <a:buAutoNum type="alphaLcPeriod"/>
            </a:pPr>
            <a:r>
              <a:rPr lang="en-GB" sz="1500">
                <a:solidFill>
                  <a:schemeClr val="dk2"/>
                </a:solidFill>
              </a:rPr>
              <a:t>The amount of each vitamin in the fruit.(one hot encoding) </a:t>
            </a:r>
            <a:endParaRPr sz="1500">
              <a:solidFill>
                <a:schemeClr val="dk2"/>
              </a:solidFill>
            </a:endParaRPr>
          </a:p>
          <a:p>
            <a:pPr indent="-323850" lvl="0" marL="457200" rtl="0" algn="l">
              <a:lnSpc>
                <a:spcPct val="100000"/>
              </a:lnSpc>
              <a:spcBef>
                <a:spcPts val="0"/>
              </a:spcBef>
              <a:spcAft>
                <a:spcPts val="0"/>
              </a:spcAft>
              <a:buClr>
                <a:schemeClr val="dk2"/>
              </a:buClr>
              <a:buSzPts val="1500"/>
              <a:buAutoNum type="alphaLcPeriod"/>
            </a:pPr>
            <a:r>
              <a:rPr lang="en-GB" sz="1500">
                <a:solidFill>
                  <a:schemeClr val="dk2"/>
                </a:solidFill>
              </a:rPr>
              <a:t>Colour of the Fruit. (categorical)</a:t>
            </a:r>
            <a:endParaRPr sz="1500">
              <a:solidFill>
                <a:schemeClr val="dk2"/>
              </a:solidFill>
            </a:endParaRPr>
          </a:p>
          <a:p>
            <a:pPr indent="-323850" lvl="0" marL="457200" rtl="0" algn="l">
              <a:lnSpc>
                <a:spcPct val="100000"/>
              </a:lnSpc>
              <a:spcBef>
                <a:spcPts val="0"/>
              </a:spcBef>
              <a:spcAft>
                <a:spcPts val="0"/>
              </a:spcAft>
              <a:buClr>
                <a:schemeClr val="dk2"/>
              </a:buClr>
              <a:buSzPts val="1500"/>
              <a:buAutoNum type="alphaLcPeriod"/>
            </a:pPr>
            <a:r>
              <a:rPr lang="en-GB" sz="1800">
                <a:solidFill>
                  <a:schemeClr val="dk2"/>
                </a:solidFill>
              </a:rPr>
              <a:t>Shape of a leaf.(categorical)</a:t>
            </a:r>
            <a:endParaRPr sz="1500">
              <a:solidFill>
                <a:schemeClr val="dk2"/>
              </a:solidFill>
            </a:endParaRPr>
          </a:p>
          <a:p>
            <a:pPr indent="-323850" lvl="0" marL="457200" rtl="0" algn="l">
              <a:lnSpc>
                <a:spcPct val="100000"/>
              </a:lnSpc>
              <a:spcBef>
                <a:spcPts val="0"/>
              </a:spcBef>
              <a:spcAft>
                <a:spcPts val="0"/>
              </a:spcAft>
              <a:buClr>
                <a:schemeClr val="dk2"/>
              </a:buClr>
              <a:buSzPts val="1500"/>
              <a:buAutoNum type="alphaLcPeriod"/>
            </a:pPr>
            <a:r>
              <a:rPr lang="en-GB" sz="1500">
                <a:solidFill>
                  <a:schemeClr val="dk2"/>
                </a:solidFill>
              </a:rPr>
              <a:t>Type of the fruit(citrus vs non-citrus)</a:t>
            </a:r>
            <a:endParaRPr sz="1500">
              <a:solidFill>
                <a:schemeClr val="dk2"/>
              </a:solidFill>
            </a:endParaRPr>
          </a:p>
          <a:p>
            <a:pPr indent="-323850" lvl="0" marL="457200" rtl="0" algn="l">
              <a:lnSpc>
                <a:spcPct val="100000"/>
              </a:lnSpc>
              <a:spcBef>
                <a:spcPts val="0"/>
              </a:spcBef>
              <a:spcAft>
                <a:spcPts val="0"/>
              </a:spcAft>
              <a:buClr>
                <a:schemeClr val="dk2"/>
              </a:buClr>
              <a:buSzPts val="1500"/>
              <a:buAutoNum type="alphaLcPeriod"/>
            </a:pPr>
            <a:r>
              <a:rPr lang="en-GB" sz="1500">
                <a:solidFill>
                  <a:schemeClr val="dk2"/>
                </a:solidFill>
              </a:rPr>
              <a:t>Thickness of the skin covering on the fruit.(float)</a:t>
            </a:r>
            <a:endParaRPr sz="1500">
              <a:solidFill>
                <a:schemeClr val="dk2"/>
              </a:solidFill>
            </a:endParaRPr>
          </a:p>
          <a:p>
            <a:pPr indent="-323850" lvl="0" marL="457200" rtl="0" algn="l">
              <a:lnSpc>
                <a:spcPct val="100000"/>
              </a:lnSpc>
              <a:spcBef>
                <a:spcPts val="0"/>
              </a:spcBef>
              <a:spcAft>
                <a:spcPts val="0"/>
              </a:spcAft>
              <a:buClr>
                <a:schemeClr val="dk2"/>
              </a:buClr>
              <a:buSzPts val="1500"/>
              <a:buAutoNum type="alphaLcPeriod"/>
            </a:pPr>
            <a:r>
              <a:rPr lang="en-GB" sz="1500">
                <a:solidFill>
                  <a:schemeClr val="dk2"/>
                </a:solidFill>
              </a:rPr>
              <a:t>Texture of the skin (bumpy vs smooth)(categorical)</a:t>
            </a:r>
            <a:endParaRPr sz="1500">
              <a:solidFill>
                <a:schemeClr val="dk2"/>
              </a:solidFill>
            </a:endParaRPr>
          </a:p>
        </p:txBody>
      </p:sp>
      <p:pic>
        <p:nvPicPr>
          <p:cNvPr id="69" name="Google Shape;69;p15"/>
          <p:cNvPicPr preferRelativeResize="0"/>
          <p:nvPr/>
        </p:nvPicPr>
        <p:blipFill rotWithShape="1">
          <a:blip r:embed="rId3">
            <a:alphaModFix/>
          </a:blip>
          <a:srcRect b="14893" l="0" r="0" t="0"/>
          <a:stretch/>
        </p:blipFill>
        <p:spPr>
          <a:xfrm>
            <a:off x="5566875" y="1115975"/>
            <a:ext cx="3467100" cy="2269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
                                        </p:tgtEl>
                                        <p:attrNameLst>
                                          <p:attrName>style.visibility</p:attrName>
                                        </p:attrNameLst>
                                      </p:cBhvr>
                                      <p:to>
                                        <p:strVal val="visible"/>
                                      </p:to>
                                    </p:set>
                                    <p:animEffect filter="fade" transition="in">
                                      <p:cBhvr>
                                        <p:cTn dur="1000"/>
                                        <p:tgtEl>
                                          <p:spTgt spid="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2"/>
          <p:cNvSpPr txBox="1"/>
          <p:nvPr>
            <p:ph type="title"/>
          </p:nvPr>
        </p:nvSpPr>
        <p:spPr>
          <a:xfrm>
            <a:off x="311700" y="120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Gradient descent: </a:t>
            </a:r>
            <a:endParaRPr/>
          </a:p>
          <a:p>
            <a:pPr indent="0" lvl="0" marL="0" rtl="0" algn="l">
              <a:spcBef>
                <a:spcPts val="0"/>
              </a:spcBef>
              <a:spcAft>
                <a:spcPts val="0"/>
              </a:spcAft>
              <a:buNone/>
            </a:pPr>
            <a:r>
              <a:rPr lang="en-GB"/>
              <a:t>Like A careful blind guy to identify the trough</a:t>
            </a:r>
            <a:endParaRPr/>
          </a:p>
        </p:txBody>
      </p:sp>
      <p:pic>
        <p:nvPicPr>
          <p:cNvPr id="252" name="Google Shape;252;p42"/>
          <p:cNvPicPr preferRelativeResize="0"/>
          <p:nvPr/>
        </p:nvPicPr>
        <p:blipFill rotWithShape="1">
          <a:blip r:embed="rId3">
            <a:alphaModFix/>
          </a:blip>
          <a:srcRect b="0" l="0" r="23541" t="0"/>
          <a:stretch/>
        </p:blipFill>
        <p:spPr>
          <a:xfrm>
            <a:off x="0" y="1009750"/>
            <a:ext cx="6991250" cy="41337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3"/>
          <p:cNvSpPr txBox="1"/>
          <p:nvPr>
            <p:ph type="title"/>
          </p:nvPr>
        </p:nvSpPr>
        <p:spPr>
          <a:xfrm>
            <a:off x="666150" y="113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Multi dimensional Gradient Ascent</a:t>
            </a:r>
            <a:endParaRPr/>
          </a:p>
        </p:txBody>
      </p:sp>
      <p:pic>
        <p:nvPicPr>
          <p:cNvPr id="258" name="Google Shape;258;p43"/>
          <p:cNvPicPr preferRelativeResize="0"/>
          <p:nvPr/>
        </p:nvPicPr>
        <p:blipFill rotWithShape="1">
          <a:blip r:embed="rId3">
            <a:alphaModFix/>
          </a:blip>
          <a:srcRect b="7952" l="0" r="4122" t="0"/>
          <a:stretch/>
        </p:blipFill>
        <p:spPr>
          <a:xfrm>
            <a:off x="980425" y="867300"/>
            <a:ext cx="6485949" cy="30393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4"/>
          <p:cNvSpPr txBox="1"/>
          <p:nvPr>
            <p:ph type="title"/>
          </p:nvPr>
        </p:nvSpPr>
        <p:spPr>
          <a:xfrm>
            <a:off x="83100" y="109750"/>
            <a:ext cx="86730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GB" sz="2420"/>
              <a:t>What to Optimize in ML? errors,sum of errors,loss function</a:t>
            </a:r>
            <a:endParaRPr sz="2420"/>
          </a:p>
        </p:txBody>
      </p:sp>
      <p:sp>
        <p:nvSpPr>
          <p:cNvPr id="264" name="Google Shape;264;p44"/>
          <p:cNvSpPr txBox="1"/>
          <p:nvPr>
            <p:ph idx="1" type="body"/>
          </p:nvPr>
        </p:nvSpPr>
        <p:spPr>
          <a:xfrm>
            <a:off x="311700" y="682450"/>
            <a:ext cx="8520600" cy="388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For Classification Problem: We want to MINIMIZE the Classification error.</a:t>
            </a:r>
            <a:endParaRPr/>
          </a:p>
          <a:p>
            <a:pPr indent="0" lvl="0" marL="0" rtl="0" algn="l">
              <a:spcBef>
                <a:spcPts val="1200"/>
              </a:spcBef>
              <a:spcAft>
                <a:spcPts val="1200"/>
              </a:spcAft>
              <a:buNone/>
            </a:pPr>
            <a:r>
              <a:rPr lang="en-GB"/>
              <a:t>For Regression Problems: We want to minimize the distance between the data points and the Curve .</a:t>
            </a:r>
            <a:endParaRPr/>
          </a:p>
        </p:txBody>
      </p:sp>
      <p:pic>
        <p:nvPicPr>
          <p:cNvPr id="265" name="Google Shape;265;p44"/>
          <p:cNvPicPr preferRelativeResize="0"/>
          <p:nvPr/>
        </p:nvPicPr>
        <p:blipFill>
          <a:blip r:embed="rId3">
            <a:alphaModFix/>
          </a:blip>
          <a:stretch>
            <a:fillRect/>
          </a:stretch>
        </p:blipFill>
        <p:spPr>
          <a:xfrm>
            <a:off x="2128825" y="1828800"/>
            <a:ext cx="5953125" cy="3314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5"/>
          <p:cNvSpPr txBox="1"/>
          <p:nvPr>
            <p:ph type="title"/>
          </p:nvPr>
        </p:nvSpPr>
        <p:spPr>
          <a:xfrm>
            <a:off x="311700" y="151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Convex and non-convex optimisation on loss/error function</a:t>
            </a:r>
            <a:endParaRPr/>
          </a:p>
        </p:txBody>
      </p:sp>
      <p:pic>
        <p:nvPicPr>
          <p:cNvPr id="271" name="Google Shape;271;p45"/>
          <p:cNvPicPr preferRelativeResize="0"/>
          <p:nvPr/>
        </p:nvPicPr>
        <p:blipFill>
          <a:blip r:embed="rId3">
            <a:alphaModFix/>
          </a:blip>
          <a:stretch>
            <a:fillRect/>
          </a:stretch>
        </p:blipFill>
        <p:spPr>
          <a:xfrm>
            <a:off x="0" y="1226303"/>
            <a:ext cx="9143999" cy="2690894"/>
          </a:xfrm>
          <a:prstGeom prst="rect">
            <a:avLst/>
          </a:prstGeom>
          <a:noFill/>
          <a:ln>
            <a:noFill/>
          </a:ln>
        </p:spPr>
      </p:pic>
      <p:cxnSp>
        <p:nvCxnSpPr>
          <p:cNvPr id="272" name="Google Shape;272;p45"/>
          <p:cNvCxnSpPr/>
          <p:nvPr/>
        </p:nvCxnSpPr>
        <p:spPr>
          <a:xfrm flipH="1" rot="10800000">
            <a:off x="1817750" y="3619200"/>
            <a:ext cx="456600" cy="570600"/>
          </a:xfrm>
          <a:prstGeom prst="straightConnector1">
            <a:avLst/>
          </a:prstGeom>
          <a:noFill/>
          <a:ln cap="flat" cmpd="sng" w="9525">
            <a:solidFill>
              <a:schemeClr val="dk2"/>
            </a:solidFill>
            <a:prstDash val="solid"/>
            <a:round/>
            <a:headEnd len="med" w="med" type="none"/>
            <a:tailEnd len="med" w="med" type="triangle"/>
          </a:ln>
        </p:spPr>
      </p:cxnSp>
      <p:sp>
        <p:nvSpPr>
          <p:cNvPr id="273" name="Google Shape;273;p45"/>
          <p:cNvSpPr txBox="1"/>
          <p:nvPr/>
        </p:nvSpPr>
        <p:spPr>
          <a:xfrm>
            <a:off x="89650" y="4263175"/>
            <a:ext cx="4515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Only one good model and that is the best model possible!</a:t>
            </a:r>
            <a:endParaRPr/>
          </a:p>
        </p:txBody>
      </p:sp>
      <p:sp>
        <p:nvSpPr>
          <p:cNvPr id="274" name="Google Shape;274;p45"/>
          <p:cNvSpPr txBox="1"/>
          <p:nvPr/>
        </p:nvSpPr>
        <p:spPr>
          <a:xfrm>
            <a:off x="4744075" y="4083825"/>
            <a:ext cx="4197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Many good models. But can reach to only one ! we don’t know if we have reached the best model !</a:t>
            </a:r>
            <a:endParaRPr/>
          </a:p>
        </p:txBody>
      </p:sp>
      <p:cxnSp>
        <p:nvCxnSpPr>
          <p:cNvPr id="275" name="Google Shape;275;p45"/>
          <p:cNvCxnSpPr/>
          <p:nvPr/>
        </p:nvCxnSpPr>
        <p:spPr>
          <a:xfrm rot="10800000">
            <a:off x="5942425" y="3782175"/>
            <a:ext cx="203700" cy="326100"/>
          </a:xfrm>
          <a:prstGeom prst="straightConnector1">
            <a:avLst/>
          </a:prstGeom>
          <a:noFill/>
          <a:ln cap="flat" cmpd="sng" w="9525">
            <a:solidFill>
              <a:schemeClr val="dk2"/>
            </a:solidFill>
            <a:prstDash val="solid"/>
            <a:round/>
            <a:headEnd len="med" w="med" type="none"/>
            <a:tailEnd len="med" w="med" type="triangle"/>
          </a:ln>
        </p:spPr>
      </p:cxnSp>
      <p:cxnSp>
        <p:nvCxnSpPr>
          <p:cNvPr id="276" name="Google Shape;276;p45"/>
          <p:cNvCxnSpPr/>
          <p:nvPr/>
        </p:nvCxnSpPr>
        <p:spPr>
          <a:xfrm flipH="1" rot="10800000">
            <a:off x="7792700" y="3610875"/>
            <a:ext cx="32700" cy="497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6"/>
          <p:cNvSpPr txBox="1"/>
          <p:nvPr>
            <p:ph type="title"/>
          </p:nvPr>
        </p:nvSpPr>
        <p:spPr>
          <a:xfrm>
            <a:off x="311700" y="1515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Convex optimisation on Error Function</a:t>
            </a:r>
            <a:endParaRPr/>
          </a:p>
        </p:txBody>
      </p:sp>
      <p:pic>
        <p:nvPicPr>
          <p:cNvPr id="282" name="Google Shape;282;p46"/>
          <p:cNvPicPr preferRelativeResize="0"/>
          <p:nvPr/>
        </p:nvPicPr>
        <p:blipFill rotWithShape="1">
          <a:blip r:embed="rId3">
            <a:alphaModFix/>
          </a:blip>
          <a:srcRect b="0" l="0" r="50612" t="0"/>
          <a:stretch/>
        </p:blipFill>
        <p:spPr>
          <a:xfrm>
            <a:off x="0" y="1226300"/>
            <a:ext cx="4515900" cy="2690900"/>
          </a:xfrm>
          <a:prstGeom prst="rect">
            <a:avLst/>
          </a:prstGeom>
          <a:noFill/>
          <a:ln>
            <a:noFill/>
          </a:ln>
        </p:spPr>
      </p:pic>
      <p:cxnSp>
        <p:nvCxnSpPr>
          <p:cNvPr id="283" name="Google Shape;283;p46"/>
          <p:cNvCxnSpPr/>
          <p:nvPr/>
        </p:nvCxnSpPr>
        <p:spPr>
          <a:xfrm flipH="1" rot="10800000">
            <a:off x="1817750" y="3619200"/>
            <a:ext cx="456600" cy="570600"/>
          </a:xfrm>
          <a:prstGeom prst="straightConnector1">
            <a:avLst/>
          </a:prstGeom>
          <a:noFill/>
          <a:ln cap="flat" cmpd="sng" w="9525">
            <a:solidFill>
              <a:schemeClr val="dk2"/>
            </a:solidFill>
            <a:prstDash val="solid"/>
            <a:round/>
            <a:headEnd len="med" w="med" type="none"/>
            <a:tailEnd len="med" w="med" type="triangle"/>
          </a:ln>
        </p:spPr>
      </p:cxnSp>
      <p:sp>
        <p:nvSpPr>
          <p:cNvPr id="284" name="Google Shape;284;p46"/>
          <p:cNvSpPr txBox="1"/>
          <p:nvPr/>
        </p:nvSpPr>
        <p:spPr>
          <a:xfrm>
            <a:off x="89650" y="4263175"/>
            <a:ext cx="4515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Only one good model and that is the best model possible!</a:t>
            </a:r>
            <a:endParaRPr/>
          </a:p>
        </p:txBody>
      </p:sp>
      <p:sp>
        <p:nvSpPr>
          <p:cNvPr id="285" name="Google Shape;285;p46"/>
          <p:cNvSpPr txBox="1"/>
          <p:nvPr/>
        </p:nvSpPr>
        <p:spPr>
          <a:xfrm>
            <a:off x="4670725" y="1393875"/>
            <a:ext cx="44181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Follow the slope of the curve till you find a “good” </a:t>
            </a:r>
            <a:r>
              <a:rPr lang="en-GB"/>
              <a:t>v</a:t>
            </a:r>
            <a:r>
              <a:rPr lang="en-GB"/>
              <a:t>alue.</a:t>
            </a:r>
            <a:endParaRPr/>
          </a:p>
          <a:p>
            <a:pPr indent="-317500" lvl="0" marL="457200" rtl="0" algn="l">
              <a:spcBef>
                <a:spcPts val="0"/>
              </a:spcBef>
              <a:spcAft>
                <a:spcPts val="0"/>
              </a:spcAft>
              <a:buSzPts val="1400"/>
              <a:buChar char="●"/>
            </a:pPr>
            <a:r>
              <a:rPr lang="en-GB"/>
              <a:t>Whatever “good” you find is </a:t>
            </a:r>
            <a:r>
              <a:rPr b="1" i="1" lang="en-GB"/>
              <a:t>gauranteed to be the best value</a:t>
            </a:r>
            <a:r>
              <a:rPr lang="en-GB"/>
              <a:t>.</a:t>
            </a:r>
            <a:endParaRPr/>
          </a:p>
          <a:p>
            <a:pPr indent="-317500" lvl="0" marL="457200" rtl="0" algn="l">
              <a:spcBef>
                <a:spcPts val="0"/>
              </a:spcBef>
              <a:spcAft>
                <a:spcPts val="0"/>
              </a:spcAft>
              <a:buSzPts val="1400"/>
              <a:buChar char="●"/>
            </a:pPr>
            <a:r>
              <a:rPr lang="en-GB"/>
              <a:t>The model has achieved the best performance at this spot.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7"/>
          <p:cNvSpPr txBox="1"/>
          <p:nvPr>
            <p:ph type="title"/>
          </p:nvPr>
        </p:nvSpPr>
        <p:spPr>
          <a:xfrm>
            <a:off x="311700" y="2286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Problems with non-convex optimisation</a:t>
            </a:r>
            <a:endParaRPr/>
          </a:p>
        </p:txBody>
      </p:sp>
      <p:sp>
        <p:nvSpPr>
          <p:cNvPr id="291" name="Google Shape;291;p47"/>
          <p:cNvSpPr txBox="1"/>
          <p:nvPr>
            <p:ph idx="1" type="body"/>
          </p:nvPr>
        </p:nvSpPr>
        <p:spPr>
          <a:xfrm>
            <a:off x="4833875" y="1152475"/>
            <a:ext cx="3998400" cy="375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We can reach only one “good” value.</a:t>
            </a:r>
            <a:endParaRPr/>
          </a:p>
          <a:p>
            <a:pPr indent="0" lvl="0" marL="0" rtl="0" algn="l">
              <a:spcBef>
                <a:spcPts val="1200"/>
              </a:spcBef>
              <a:spcAft>
                <a:spcPts val="0"/>
              </a:spcAft>
              <a:buNone/>
            </a:pPr>
            <a:r>
              <a:rPr lang="en-GB"/>
              <a:t>We don’t know if it is the best value possible!</a:t>
            </a:r>
            <a:endParaRPr/>
          </a:p>
          <a:p>
            <a:pPr indent="0" lvl="0" marL="0" rtl="0" algn="l">
              <a:spcBef>
                <a:spcPts val="1200"/>
              </a:spcBef>
              <a:spcAft>
                <a:spcPts val="0"/>
              </a:spcAft>
              <a:buNone/>
            </a:pPr>
            <a:r>
              <a:rPr lang="en-GB"/>
              <a:t>There could be many good values.</a:t>
            </a:r>
            <a:endParaRPr/>
          </a:p>
          <a:p>
            <a:pPr indent="0" lvl="0" marL="0" rtl="0" algn="l">
              <a:spcBef>
                <a:spcPts val="1200"/>
              </a:spcBef>
              <a:spcAft>
                <a:spcPts val="0"/>
              </a:spcAft>
              <a:buNone/>
            </a:pPr>
            <a:r>
              <a:rPr lang="en-GB"/>
              <a:t>Should we search for another good value?</a:t>
            </a:r>
            <a:endParaRPr/>
          </a:p>
          <a:p>
            <a:pPr indent="0" lvl="0" marL="0" rtl="0" algn="l">
              <a:spcBef>
                <a:spcPts val="1200"/>
              </a:spcBef>
              <a:spcAft>
                <a:spcPts val="0"/>
              </a:spcAft>
              <a:buNone/>
            </a:pPr>
            <a:r>
              <a:rPr lang="en-GB"/>
              <a:t>What is the </a:t>
            </a:r>
            <a:r>
              <a:rPr lang="en-GB"/>
              <a:t>guarantee</a:t>
            </a:r>
            <a:r>
              <a:rPr lang="en-GB"/>
              <a:t> of getting a good value BETTER than this ? </a:t>
            </a:r>
            <a:endParaRPr/>
          </a:p>
          <a:p>
            <a:pPr indent="0" lvl="0" marL="0" rtl="0" algn="l">
              <a:spcBef>
                <a:spcPts val="1200"/>
              </a:spcBef>
              <a:spcAft>
                <a:spcPts val="1200"/>
              </a:spcAft>
              <a:buNone/>
            </a:pPr>
            <a:r>
              <a:rPr lang="en-GB"/>
              <a:t>EXPLORATION vs EXPLOITATION.</a:t>
            </a:r>
            <a:endParaRPr/>
          </a:p>
        </p:txBody>
      </p:sp>
      <p:pic>
        <p:nvPicPr>
          <p:cNvPr id="292" name="Google Shape;292;p47"/>
          <p:cNvPicPr preferRelativeResize="0"/>
          <p:nvPr/>
        </p:nvPicPr>
        <p:blipFill rotWithShape="1">
          <a:blip r:embed="rId3">
            <a:alphaModFix/>
          </a:blip>
          <a:srcRect b="-1520" l="50544" r="0" t="1520"/>
          <a:stretch/>
        </p:blipFill>
        <p:spPr>
          <a:xfrm>
            <a:off x="311699" y="1226300"/>
            <a:ext cx="4522176" cy="2690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8"/>
          <p:cNvSpPr txBox="1"/>
          <p:nvPr>
            <p:ph type="title"/>
          </p:nvPr>
        </p:nvSpPr>
        <p:spPr>
          <a:xfrm>
            <a:off x="311700" y="-67975"/>
            <a:ext cx="8520600" cy="443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The Blind guy can find only one good model! </a:t>
            </a:r>
            <a:endParaRPr/>
          </a:p>
          <a:p>
            <a:pPr indent="0" lvl="0" marL="0" rtl="0" algn="l">
              <a:spcBef>
                <a:spcPts val="0"/>
              </a:spcBef>
              <a:spcAft>
                <a:spcPts val="0"/>
              </a:spcAft>
              <a:buNone/>
            </a:pPr>
            <a:r>
              <a:rPr lang="en-GB"/>
              <a:t>Best model with least errors</a:t>
            </a:r>
            <a:endParaRPr/>
          </a:p>
        </p:txBody>
      </p:sp>
      <p:pic>
        <p:nvPicPr>
          <p:cNvPr id="298" name="Google Shape;298;p48"/>
          <p:cNvPicPr preferRelativeResize="0"/>
          <p:nvPr/>
        </p:nvPicPr>
        <p:blipFill rotWithShape="1">
          <a:blip r:embed="rId3">
            <a:alphaModFix/>
          </a:blip>
          <a:srcRect b="8374" l="0" r="0" t="0"/>
          <a:stretch/>
        </p:blipFill>
        <p:spPr>
          <a:xfrm>
            <a:off x="698450" y="748300"/>
            <a:ext cx="7547951" cy="3433350"/>
          </a:xfrm>
          <a:prstGeom prst="rect">
            <a:avLst/>
          </a:prstGeom>
          <a:noFill/>
          <a:ln>
            <a:noFill/>
          </a:ln>
        </p:spPr>
      </p:pic>
      <p:sp>
        <p:nvSpPr>
          <p:cNvPr id="299" name="Google Shape;299;p48"/>
          <p:cNvSpPr txBox="1"/>
          <p:nvPr/>
        </p:nvSpPr>
        <p:spPr>
          <a:xfrm>
            <a:off x="415725" y="4214250"/>
            <a:ext cx="4695300" cy="54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00" name="Google Shape;300;p48"/>
          <p:cNvSpPr txBox="1"/>
          <p:nvPr/>
        </p:nvSpPr>
        <p:spPr>
          <a:xfrm>
            <a:off x="990600" y="41148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rPr>
              <a:t>Only one good model and that is the best model possible!</a:t>
            </a:r>
            <a:endParaRPr/>
          </a:p>
        </p:txBody>
      </p:sp>
      <p:sp>
        <p:nvSpPr>
          <p:cNvPr id="301" name="Google Shape;301;p48"/>
          <p:cNvSpPr txBox="1"/>
          <p:nvPr/>
        </p:nvSpPr>
        <p:spPr>
          <a:xfrm>
            <a:off x="4744075" y="4083825"/>
            <a:ext cx="4197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Many good models and can reach to only one ! we don’t know if we have reached the best model !</a:t>
            </a:r>
            <a:endParaRPr/>
          </a:p>
        </p:txBody>
      </p:sp>
      <p:cxnSp>
        <p:nvCxnSpPr>
          <p:cNvPr id="302" name="Google Shape;302;p48"/>
          <p:cNvCxnSpPr/>
          <p:nvPr/>
        </p:nvCxnSpPr>
        <p:spPr>
          <a:xfrm flipH="1" rot="10800000">
            <a:off x="1573200" y="3284875"/>
            <a:ext cx="969900" cy="839700"/>
          </a:xfrm>
          <a:prstGeom prst="straightConnector1">
            <a:avLst/>
          </a:prstGeom>
          <a:noFill/>
          <a:ln cap="flat" cmpd="sng" w="9525">
            <a:solidFill>
              <a:schemeClr val="dk2"/>
            </a:solidFill>
            <a:prstDash val="solid"/>
            <a:round/>
            <a:headEnd len="med" w="med" type="none"/>
            <a:tailEnd len="med" w="med" type="triangle"/>
          </a:ln>
        </p:spPr>
      </p:cxnSp>
      <p:cxnSp>
        <p:nvCxnSpPr>
          <p:cNvPr id="303" name="Google Shape;303;p48"/>
          <p:cNvCxnSpPr/>
          <p:nvPr/>
        </p:nvCxnSpPr>
        <p:spPr>
          <a:xfrm flipH="1" rot="10800000">
            <a:off x="4980475" y="3529400"/>
            <a:ext cx="464700" cy="407700"/>
          </a:xfrm>
          <a:prstGeom prst="straightConnector1">
            <a:avLst/>
          </a:prstGeom>
          <a:noFill/>
          <a:ln cap="flat" cmpd="sng" w="9525">
            <a:solidFill>
              <a:schemeClr val="dk2"/>
            </a:solidFill>
            <a:prstDash val="solid"/>
            <a:round/>
            <a:headEnd len="med" w="med" type="none"/>
            <a:tailEnd len="med" w="med" type="triangle"/>
          </a:ln>
        </p:spPr>
      </p:cxnSp>
      <p:cxnSp>
        <p:nvCxnSpPr>
          <p:cNvPr id="304" name="Google Shape;304;p48"/>
          <p:cNvCxnSpPr/>
          <p:nvPr/>
        </p:nvCxnSpPr>
        <p:spPr>
          <a:xfrm rot="10800000">
            <a:off x="6129900" y="3032350"/>
            <a:ext cx="1059600" cy="961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9"/>
          <p:cNvSpPr txBox="1"/>
          <p:nvPr>
            <p:ph type="title"/>
          </p:nvPr>
        </p:nvSpPr>
        <p:spPr>
          <a:xfrm>
            <a:off x="349425" y="98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Logistic Regression, a convex optimisation algorithm</a:t>
            </a:r>
            <a:endParaRPr/>
          </a:p>
        </p:txBody>
      </p:sp>
      <p:pic>
        <p:nvPicPr>
          <p:cNvPr id="310" name="Google Shape;310;p49"/>
          <p:cNvPicPr preferRelativeResize="0"/>
          <p:nvPr/>
        </p:nvPicPr>
        <p:blipFill>
          <a:blip r:embed="rId3">
            <a:alphaModFix/>
          </a:blip>
          <a:stretch>
            <a:fillRect/>
          </a:stretch>
        </p:blipFill>
        <p:spPr>
          <a:xfrm>
            <a:off x="152400" y="899400"/>
            <a:ext cx="8096250" cy="33813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0"/>
          <p:cNvSpPr txBox="1"/>
          <p:nvPr>
            <p:ph type="title"/>
          </p:nvPr>
        </p:nvSpPr>
        <p:spPr>
          <a:xfrm>
            <a:off x="349425" y="98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Linear Regression, a convex optimisation algorithm</a:t>
            </a:r>
            <a:endParaRPr/>
          </a:p>
        </p:txBody>
      </p:sp>
      <p:pic>
        <p:nvPicPr>
          <p:cNvPr id="316" name="Google Shape;316;p50"/>
          <p:cNvPicPr preferRelativeResize="0"/>
          <p:nvPr/>
        </p:nvPicPr>
        <p:blipFill>
          <a:blip r:embed="rId3">
            <a:alphaModFix/>
          </a:blip>
          <a:stretch>
            <a:fillRect/>
          </a:stretch>
        </p:blipFill>
        <p:spPr>
          <a:xfrm>
            <a:off x="939325" y="618925"/>
            <a:ext cx="6576176" cy="1778050"/>
          </a:xfrm>
          <a:prstGeom prst="rect">
            <a:avLst/>
          </a:prstGeom>
          <a:noFill/>
          <a:ln>
            <a:noFill/>
          </a:ln>
        </p:spPr>
      </p:pic>
      <p:sp>
        <p:nvSpPr>
          <p:cNvPr id="317" name="Google Shape;317;p50"/>
          <p:cNvSpPr txBox="1"/>
          <p:nvPr/>
        </p:nvSpPr>
        <p:spPr>
          <a:xfrm>
            <a:off x="349425" y="2272050"/>
            <a:ext cx="83181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How to Minimize the Errors in Classification / Regression? </a:t>
            </a:r>
            <a:r>
              <a:rPr lang="en-GB">
                <a:solidFill>
                  <a:schemeClr val="dk1"/>
                </a:solidFill>
              </a:rPr>
              <a:t>Gradient Descent!</a:t>
            </a:r>
            <a:endParaRPr/>
          </a:p>
          <a:p>
            <a:pPr indent="0" lvl="0" marL="0" rtl="0" algn="l">
              <a:spcBef>
                <a:spcPts val="0"/>
              </a:spcBef>
              <a:spcAft>
                <a:spcPts val="0"/>
              </a:spcAft>
              <a:buNone/>
            </a:pPr>
            <a:r>
              <a:rPr lang="en-GB"/>
              <a:t> </a:t>
            </a:r>
            <a:endParaRPr/>
          </a:p>
          <a:p>
            <a:pPr indent="0" lvl="0" marL="0" rtl="0" algn="l">
              <a:spcBef>
                <a:spcPts val="0"/>
              </a:spcBef>
              <a:spcAft>
                <a:spcPts val="0"/>
              </a:spcAft>
              <a:buNone/>
            </a:pPr>
            <a:r>
              <a:rPr lang="en-GB"/>
              <a:t>Why is ML not a simple problem like “ FIND x “ and we can </a:t>
            </a:r>
            <a:r>
              <a:rPr lang="en-GB"/>
              <a:t>simply</a:t>
            </a:r>
            <a:r>
              <a:rPr lang="en-GB"/>
              <a:t> apply rules of Mathematics and get the solution?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This is because there are many solutions to this problem. We need to find the best solution amongst the available solutions.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There are many lines/curves which can classify the data points. There are many lines which can pass through the data points for regression.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 ML is essentially a line drawing / curve fitting through the data.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xEl>
                                              <p:pRg end="0" st="0"/>
                                            </p:txEl>
                                          </p:spTgt>
                                        </p:tgtEl>
                                        <p:attrNameLst>
                                          <p:attrName>style.visibility</p:attrName>
                                        </p:attrNameLst>
                                      </p:cBhvr>
                                      <p:to>
                                        <p:strVal val="visible"/>
                                      </p:to>
                                    </p:set>
                                    <p:animEffect filter="fade" transition="in">
                                      <p:cBhvr>
                                        <p:cTn dur="1000"/>
                                        <p:tgtEl>
                                          <p:spTgt spid="3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xEl>
                                              <p:pRg end="1" st="1"/>
                                            </p:txEl>
                                          </p:spTgt>
                                        </p:tgtEl>
                                        <p:attrNameLst>
                                          <p:attrName>style.visibility</p:attrName>
                                        </p:attrNameLst>
                                      </p:cBhvr>
                                      <p:to>
                                        <p:strVal val="visible"/>
                                      </p:to>
                                    </p:set>
                                    <p:animEffect filter="fade" transition="in">
                                      <p:cBhvr>
                                        <p:cTn dur="1000"/>
                                        <p:tgtEl>
                                          <p:spTgt spid="31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xEl>
                                              <p:pRg end="2" st="2"/>
                                            </p:txEl>
                                          </p:spTgt>
                                        </p:tgtEl>
                                        <p:attrNameLst>
                                          <p:attrName>style.visibility</p:attrName>
                                        </p:attrNameLst>
                                      </p:cBhvr>
                                      <p:to>
                                        <p:strVal val="visible"/>
                                      </p:to>
                                    </p:set>
                                    <p:animEffect filter="fade" transition="in">
                                      <p:cBhvr>
                                        <p:cTn dur="1000"/>
                                        <p:tgtEl>
                                          <p:spTgt spid="31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xEl>
                                              <p:pRg end="3" st="3"/>
                                            </p:txEl>
                                          </p:spTgt>
                                        </p:tgtEl>
                                        <p:attrNameLst>
                                          <p:attrName>style.visibility</p:attrName>
                                        </p:attrNameLst>
                                      </p:cBhvr>
                                      <p:to>
                                        <p:strVal val="visible"/>
                                      </p:to>
                                    </p:set>
                                    <p:animEffect filter="fade" transition="in">
                                      <p:cBhvr>
                                        <p:cTn dur="1000"/>
                                        <p:tgtEl>
                                          <p:spTgt spid="31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xEl>
                                              <p:pRg end="4" st="4"/>
                                            </p:txEl>
                                          </p:spTgt>
                                        </p:tgtEl>
                                        <p:attrNameLst>
                                          <p:attrName>style.visibility</p:attrName>
                                        </p:attrNameLst>
                                      </p:cBhvr>
                                      <p:to>
                                        <p:strVal val="visible"/>
                                      </p:to>
                                    </p:set>
                                    <p:animEffect filter="fade" transition="in">
                                      <p:cBhvr>
                                        <p:cTn dur="1000"/>
                                        <p:tgtEl>
                                          <p:spTgt spid="31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xEl>
                                              <p:pRg end="5" st="5"/>
                                            </p:txEl>
                                          </p:spTgt>
                                        </p:tgtEl>
                                        <p:attrNameLst>
                                          <p:attrName>style.visibility</p:attrName>
                                        </p:attrNameLst>
                                      </p:cBhvr>
                                      <p:to>
                                        <p:strVal val="visible"/>
                                      </p:to>
                                    </p:set>
                                    <p:animEffect filter="fade" transition="in">
                                      <p:cBhvr>
                                        <p:cTn dur="1000"/>
                                        <p:tgtEl>
                                          <p:spTgt spid="31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xEl>
                                              <p:pRg end="6" st="6"/>
                                            </p:txEl>
                                          </p:spTgt>
                                        </p:tgtEl>
                                        <p:attrNameLst>
                                          <p:attrName>style.visibility</p:attrName>
                                        </p:attrNameLst>
                                      </p:cBhvr>
                                      <p:to>
                                        <p:strVal val="visible"/>
                                      </p:to>
                                    </p:set>
                                    <p:animEffect filter="fade" transition="in">
                                      <p:cBhvr>
                                        <p:cTn dur="1000"/>
                                        <p:tgtEl>
                                          <p:spTgt spid="31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xEl>
                                              <p:pRg end="7" st="7"/>
                                            </p:txEl>
                                          </p:spTgt>
                                        </p:tgtEl>
                                        <p:attrNameLst>
                                          <p:attrName>style.visibility</p:attrName>
                                        </p:attrNameLst>
                                      </p:cBhvr>
                                      <p:to>
                                        <p:strVal val="visible"/>
                                      </p:to>
                                    </p:set>
                                    <p:animEffect filter="fade" transition="in">
                                      <p:cBhvr>
                                        <p:cTn dur="1000"/>
                                        <p:tgtEl>
                                          <p:spTgt spid="31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xEl>
                                              <p:pRg end="8" st="8"/>
                                            </p:txEl>
                                          </p:spTgt>
                                        </p:tgtEl>
                                        <p:attrNameLst>
                                          <p:attrName>style.visibility</p:attrName>
                                        </p:attrNameLst>
                                      </p:cBhvr>
                                      <p:to>
                                        <p:strVal val="visible"/>
                                      </p:to>
                                    </p:set>
                                    <p:animEffect filter="fade" transition="in">
                                      <p:cBhvr>
                                        <p:cTn dur="1000"/>
                                        <p:tgtEl>
                                          <p:spTgt spid="317">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1"/>
          <p:cNvSpPr txBox="1"/>
          <p:nvPr>
            <p:ph type="title"/>
          </p:nvPr>
        </p:nvSpPr>
        <p:spPr>
          <a:xfrm>
            <a:off x="311700" y="399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Support Vector Machines with many separators</a:t>
            </a:r>
            <a:endParaRPr/>
          </a:p>
        </p:txBody>
      </p:sp>
      <p:pic>
        <p:nvPicPr>
          <p:cNvPr id="323" name="Google Shape;323;p51"/>
          <p:cNvPicPr preferRelativeResize="0"/>
          <p:nvPr/>
        </p:nvPicPr>
        <p:blipFill rotWithShape="1">
          <a:blip r:embed="rId3">
            <a:alphaModFix/>
          </a:blip>
          <a:srcRect b="0" l="0" r="0" t="10682"/>
          <a:stretch/>
        </p:blipFill>
        <p:spPr>
          <a:xfrm>
            <a:off x="505350" y="680200"/>
            <a:ext cx="7629525" cy="3573300"/>
          </a:xfrm>
          <a:prstGeom prst="rect">
            <a:avLst/>
          </a:prstGeom>
          <a:noFill/>
          <a:ln>
            <a:noFill/>
          </a:ln>
        </p:spPr>
      </p:pic>
      <p:cxnSp>
        <p:nvCxnSpPr>
          <p:cNvPr id="324" name="Google Shape;324;p51"/>
          <p:cNvCxnSpPr/>
          <p:nvPr/>
        </p:nvCxnSpPr>
        <p:spPr>
          <a:xfrm flipH="1">
            <a:off x="3318425" y="1062325"/>
            <a:ext cx="1390800" cy="2422800"/>
          </a:xfrm>
          <a:prstGeom prst="straightConnector1">
            <a:avLst/>
          </a:prstGeom>
          <a:noFill/>
          <a:ln cap="flat" cmpd="sng" w="38100">
            <a:solidFill>
              <a:srgbClr val="0000FF"/>
            </a:solidFill>
            <a:prstDash val="solid"/>
            <a:round/>
            <a:headEnd len="med" w="med" type="none"/>
            <a:tailEnd len="med" w="med" type="none"/>
          </a:ln>
        </p:spPr>
      </p:cxnSp>
      <p:cxnSp>
        <p:nvCxnSpPr>
          <p:cNvPr id="325" name="Google Shape;325;p51"/>
          <p:cNvCxnSpPr/>
          <p:nvPr/>
        </p:nvCxnSpPr>
        <p:spPr>
          <a:xfrm flipH="1" rot="10800000">
            <a:off x="2699200" y="1574475"/>
            <a:ext cx="2529600" cy="1467300"/>
          </a:xfrm>
          <a:prstGeom prst="straightConnector1">
            <a:avLst/>
          </a:prstGeom>
          <a:noFill/>
          <a:ln cap="flat" cmpd="sng" w="38100">
            <a:solidFill>
              <a:srgbClr val="FF00FF"/>
            </a:solidFill>
            <a:prstDash val="solid"/>
            <a:round/>
            <a:headEnd len="med" w="med" type="none"/>
            <a:tailEnd len="med" w="med" type="none"/>
          </a:ln>
        </p:spPr>
      </p:cxnSp>
      <p:sp>
        <p:nvSpPr>
          <p:cNvPr id="326" name="Google Shape;326;p51"/>
          <p:cNvSpPr txBox="1"/>
          <p:nvPr/>
        </p:nvSpPr>
        <p:spPr>
          <a:xfrm>
            <a:off x="6477000" y="876300"/>
            <a:ext cx="201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Decision Boundary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1323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Which Data to pick up? The right data</a:t>
            </a:r>
            <a:endParaRPr/>
          </a:p>
        </p:txBody>
      </p:sp>
      <p:sp>
        <p:nvSpPr>
          <p:cNvPr id="75" name="Google Shape;75;p16"/>
          <p:cNvSpPr txBox="1"/>
          <p:nvPr>
            <p:ph idx="1" type="body"/>
          </p:nvPr>
        </p:nvSpPr>
        <p:spPr>
          <a:xfrm>
            <a:off x="311700" y="901375"/>
            <a:ext cx="8520600" cy="3819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a:t>ML is more about the </a:t>
            </a:r>
            <a:r>
              <a:rPr b="1" i="1" lang="en-GB"/>
              <a:t>system under study and the problem statement</a:t>
            </a:r>
            <a:r>
              <a:rPr lang="en-GB"/>
              <a:t> than a collection of Mathematical Algorithms.</a:t>
            </a:r>
            <a:endParaRPr/>
          </a:p>
          <a:p>
            <a:pPr indent="0" lvl="0" marL="0" rtl="0" algn="l">
              <a:spcBef>
                <a:spcPts val="1200"/>
              </a:spcBef>
              <a:spcAft>
                <a:spcPts val="0"/>
              </a:spcAft>
              <a:buClr>
                <a:schemeClr val="dk1"/>
              </a:buClr>
              <a:buSzPts val="1100"/>
              <a:buFont typeface="Arial"/>
              <a:buNone/>
            </a:pPr>
            <a:r>
              <a:rPr lang="en-GB"/>
              <a:t>understanding the flow of activity in the system gives the insight to collect the right data for the given use-case. </a:t>
            </a:r>
            <a:endParaRPr/>
          </a:p>
          <a:p>
            <a:pPr indent="0" lvl="0" marL="0" rtl="0" algn="l">
              <a:spcBef>
                <a:spcPts val="1200"/>
              </a:spcBef>
              <a:spcAft>
                <a:spcPts val="0"/>
              </a:spcAft>
              <a:buClr>
                <a:schemeClr val="dk1"/>
              </a:buClr>
              <a:buSzPts val="1100"/>
              <a:buFont typeface="Arial"/>
              <a:buNone/>
            </a:pPr>
            <a:r>
              <a:rPr lang="en-GB"/>
              <a:t>Data collection =&gt; data =&gt; Model =&gt;  </a:t>
            </a:r>
            <a:r>
              <a:rPr lang="en-GB"/>
              <a:t>prediction</a:t>
            </a:r>
            <a:endParaRPr/>
          </a:p>
          <a:p>
            <a:pPr indent="0" lvl="0" marL="0" rtl="0" algn="l">
              <a:spcBef>
                <a:spcPts val="1200"/>
              </a:spcBef>
              <a:spcAft>
                <a:spcPts val="0"/>
              </a:spcAft>
              <a:buClr>
                <a:schemeClr val="dk1"/>
              </a:buClr>
              <a:buSzPts val="1100"/>
              <a:buFont typeface="Arial"/>
              <a:buNone/>
            </a:pPr>
            <a:r>
              <a:rPr lang="en-GB"/>
              <a:t>The better the </a:t>
            </a:r>
            <a:r>
              <a:rPr lang="en-GB"/>
              <a:t>Data collect</a:t>
            </a:r>
            <a:r>
              <a:rPr lang="en-GB"/>
              <a:t>, the better the data.</a:t>
            </a:r>
            <a:endParaRPr/>
          </a:p>
          <a:p>
            <a:pPr indent="0" lvl="0" marL="0" rtl="0" algn="l">
              <a:spcBef>
                <a:spcPts val="1200"/>
              </a:spcBef>
              <a:spcAft>
                <a:spcPts val="0"/>
              </a:spcAft>
              <a:buClr>
                <a:schemeClr val="dk1"/>
              </a:buClr>
              <a:buSzPts val="1100"/>
              <a:buFont typeface="Arial"/>
              <a:buNone/>
            </a:pPr>
            <a:r>
              <a:rPr lang="en-GB"/>
              <a:t>The better the data, the better the model.</a:t>
            </a:r>
            <a:endParaRPr/>
          </a:p>
          <a:p>
            <a:pPr indent="0" lvl="0" marL="0" rtl="0" algn="l">
              <a:spcBef>
                <a:spcPts val="1200"/>
              </a:spcBef>
              <a:spcAft>
                <a:spcPts val="1200"/>
              </a:spcAft>
              <a:buClr>
                <a:schemeClr val="dk1"/>
              </a:buClr>
              <a:buSzPts val="1100"/>
              <a:buFont typeface="Arial"/>
              <a:buNone/>
            </a:pPr>
            <a:r>
              <a:rPr lang="en-GB"/>
              <a:t>The better the model, the better the prediction.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
                                            <p:txEl>
                                              <p:pRg end="0" st="0"/>
                                            </p:txEl>
                                          </p:spTgt>
                                        </p:tgtEl>
                                        <p:attrNameLst>
                                          <p:attrName>style.visibility</p:attrName>
                                        </p:attrNameLst>
                                      </p:cBhvr>
                                      <p:to>
                                        <p:strVal val="visible"/>
                                      </p:to>
                                    </p:set>
                                    <p:animEffect filter="fade" transition="in">
                                      <p:cBhvr>
                                        <p:cTn dur="1000"/>
                                        <p:tgtEl>
                                          <p:spTgt spid="7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
                                            <p:txEl>
                                              <p:pRg end="1" st="1"/>
                                            </p:txEl>
                                          </p:spTgt>
                                        </p:tgtEl>
                                        <p:attrNameLst>
                                          <p:attrName>style.visibility</p:attrName>
                                        </p:attrNameLst>
                                      </p:cBhvr>
                                      <p:to>
                                        <p:strVal val="visible"/>
                                      </p:to>
                                    </p:set>
                                    <p:animEffect filter="fade" transition="in">
                                      <p:cBhvr>
                                        <p:cTn dur="1000"/>
                                        <p:tgtEl>
                                          <p:spTgt spid="7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
                                            <p:txEl>
                                              <p:pRg end="2" st="2"/>
                                            </p:txEl>
                                          </p:spTgt>
                                        </p:tgtEl>
                                        <p:attrNameLst>
                                          <p:attrName>style.visibility</p:attrName>
                                        </p:attrNameLst>
                                      </p:cBhvr>
                                      <p:to>
                                        <p:strVal val="visible"/>
                                      </p:to>
                                    </p:set>
                                    <p:animEffect filter="fade" transition="in">
                                      <p:cBhvr>
                                        <p:cTn dur="1000"/>
                                        <p:tgtEl>
                                          <p:spTgt spid="7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
                                            <p:txEl>
                                              <p:pRg end="3" st="3"/>
                                            </p:txEl>
                                          </p:spTgt>
                                        </p:tgtEl>
                                        <p:attrNameLst>
                                          <p:attrName>style.visibility</p:attrName>
                                        </p:attrNameLst>
                                      </p:cBhvr>
                                      <p:to>
                                        <p:strVal val="visible"/>
                                      </p:to>
                                    </p:set>
                                    <p:animEffect filter="fade" transition="in">
                                      <p:cBhvr>
                                        <p:cTn dur="1000"/>
                                        <p:tgtEl>
                                          <p:spTgt spid="7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
                                            <p:txEl>
                                              <p:pRg end="4" st="4"/>
                                            </p:txEl>
                                          </p:spTgt>
                                        </p:tgtEl>
                                        <p:attrNameLst>
                                          <p:attrName>style.visibility</p:attrName>
                                        </p:attrNameLst>
                                      </p:cBhvr>
                                      <p:to>
                                        <p:strVal val="visible"/>
                                      </p:to>
                                    </p:set>
                                    <p:animEffect filter="fade" transition="in">
                                      <p:cBhvr>
                                        <p:cTn dur="1000"/>
                                        <p:tgtEl>
                                          <p:spTgt spid="7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
                                            <p:txEl>
                                              <p:pRg end="5" st="5"/>
                                            </p:txEl>
                                          </p:spTgt>
                                        </p:tgtEl>
                                        <p:attrNameLst>
                                          <p:attrName>style.visibility</p:attrName>
                                        </p:attrNameLst>
                                      </p:cBhvr>
                                      <p:to>
                                        <p:strVal val="visible"/>
                                      </p:to>
                                    </p:set>
                                    <p:animEffect filter="fade" transition="in">
                                      <p:cBhvr>
                                        <p:cTn dur="1000"/>
                                        <p:tgtEl>
                                          <p:spTgt spid="75">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2"/>
          <p:cNvSpPr txBox="1"/>
          <p:nvPr>
            <p:ph type="title"/>
          </p:nvPr>
        </p:nvSpPr>
        <p:spPr>
          <a:xfrm>
            <a:off x="6900" y="399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Support Vector Machines, a convex optimal Algorithm</a:t>
            </a:r>
            <a:endParaRPr/>
          </a:p>
        </p:txBody>
      </p:sp>
      <p:pic>
        <p:nvPicPr>
          <p:cNvPr id="332" name="Google Shape;332;p52"/>
          <p:cNvPicPr preferRelativeResize="0"/>
          <p:nvPr/>
        </p:nvPicPr>
        <p:blipFill rotWithShape="1">
          <a:blip r:embed="rId3">
            <a:alphaModFix/>
          </a:blip>
          <a:srcRect b="0" l="0" r="0" t="10682"/>
          <a:stretch/>
        </p:blipFill>
        <p:spPr>
          <a:xfrm>
            <a:off x="505350" y="680200"/>
            <a:ext cx="7629525" cy="35733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3"/>
          <p:cNvSpPr txBox="1"/>
          <p:nvPr>
            <p:ph type="title"/>
          </p:nvPr>
        </p:nvSpPr>
        <p:spPr>
          <a:xfrm>
            <a:off x="273425" y="161825"/>
            <a:ext cx="8520600" cy="465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Decision Trees, Classification</a:t>
            </a:r>
            <a:endParaRPr/>
          </a:p>
        </p:txBody>
      </p:sp>
      <p:sp>
        <p:nvSpPr>
          <p:cNvPr id="338" name="Google Shape;338;p53"/>
          <p:cNvSpPr/>
          <p:nvPr/>
        </p:nvSpPr>
        <p:spPr>
          <a:xfrm rot="10800000">
            <a:off x="3344125" y="2540875"/>
            <a:ext cx="2459100" cy="2098800"/>
          </a:xfrm>
          <a:prstGeom prst="frame">
            <a:avLst>
              <a:gd fmla="val 1250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53"/>
          <p:cNvSpPr txBox="1"/>
          <p:nvPr/>
        </p:nvSpPr>
        <p:spPr>
          <a:xfrm>
            <a:off x="4860000" y="2895075"/>
            <a:ext cx="55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b</a:t>
            </a:r>
            <a:r>
              <a:rPr lang="en-GB"/>
              <a:t>=4</a:t>
            </a:r>
            <a:endParaRPr/>
          </a:p>
        </p:txBody>
      </p:sp>
      <p:graphicFrame>
        <p:nvGraphicFramePr>
          <p:cNvPr id="340" name="Google Shape;340;p53"/>
          <p:cNvGraphicFramePr/>
          <p:nvPr/>
        </p:nvGraphicFramePr>
        <p:xfrm>
          <a:off x="215575" y="924925"/>
          <a:ext cx="3000000" cy="3000000"/>
        </p:xfrm>
        <a:graphic>
          <a:graphicData uri="http://schemas.openxmlformats.org/drawingml/2006/table">
            <a:tbl>
              <a:tblPr>
                <a:noFill/>
                <a:tableStyleId>{6C7BCDE9-8D48-4F9D-8257-BA5ACB2EBD7B}</a:tableStyleId>
              </a:tblPr>
              <a:tblGrid>
                <a:gridCol w="2413000"/>
                <a:gridCol w="2413000"/>
                <a:gridCol w="2413000"/>
              </a:tblGrid>
              <a:tr h="381000">
                <a:tc>
                  <a:txBody>
                    <a:bodyPr/>
                    <a:lstStyle/>
                    <a:p>
                      <a:pPr indent="0" lvl="0" marL="0" rtl="0" algn="l">
                        <a:spcBef>
                          <a:spcPts val="0"/>
                        </a:spcBef>
                        <a:spcAft>
                          <a:spcPts val="0"/>
                        </a:spcAft>
                        <a:buNone/>
                      </a:pPr>
                      <a:r>
                        <a:rPr b="1" lang="en-GB"/>
                        <a:t>a</a:t>
                      </a:r>
                      <a:endParaRPr b="1"/>
                    </a:p>
                  </a:txBody>
                  <a:tcPr marT="91425" marB="91425" marR="91425" marL="91425"/>
                </a:tc>
                <a:tc>
                  <a:txBody>
                    <a:bodyPr/>
                    <a:lstStyle/>
                    <a:p>
                      <a:pPr indent="0" lvl="0" marL="0" rtl="0" algn="l">
                        <a:spcBef>
                          <a:spcPts val="0"/>
                        </a:spcBef>
                        <a:spcAft>
                          <a:spcPts val="0"/>
                        </a:spcAft>
                        <a:buNone/>
                      </a:pPr>
                      <a:r>
                        <a:rPr b="1" lang="en-GB"/>
                        <a:t>b</a:t>
                      </a:r>
                      <a:endParaRPr b="1"/>
                    </a:p>
                  </a:txBody>
                  <a:tcPr marT="91425" marB="91425" marR="91425" marL="91425"/>
                </a:tc>
                <a:tc>
                  <a:txBody>
                    <a:bodyPr/>
                    <a:lstStyle/>
                    <a:p>
                      <a:pPr indent="0" lvl="0" marL="0" rtl="0" algn="l">
                        <a:spcBef>
                          <a:spcPts val="0"/>
                        </a:spcBef>
                        <a:spcAft>
                          <a:spcPts val="0"/>
                        </a:spcAft>
                        <a:buNone/>
                      </a:pPr>
                      <a:r>
                        <a:rPr b="1" lang="en-GB"/>
                        <a:t>Flag</a:t>
                      </a:r>
                      <a:endParaRPr b="1"/>
                    </a:p>
                  </a:txBody>
                  <a:tcPr marT="91425" marB="91425" marR="91425" marL="91425"/>
                </a:tc>
              </a:tr>
              <a:tr h="381000">
                <a:tc>
                  <a:txBody>
                    <a:bodyPr/>
                    <a:lstStyle/>
                    <a:p>
                      <a:pPr indent="0" lvl="0" marL="0" rtl="0" algn="l">
                        <a:spcBef>
                          <a:spcPts val="0"/>
                        </a:spcBef>
                        <a:spcAft>
                          <a:spcPts val="0"/>
                        </a:spcAft>
                        <a:buNone/>
                      </a:pPr>
                      <a:r>
                        <a:rPr lang="en-GB"/>
                        <a:t>2</a:t>
                      </a:r>
                      <a:endParaRPr/>
                    </a:p>
                  </a:txBody>
                  <a:tcPr marT="91425" marB="91425" marR="91425" marL="91425"/>
                </a:tc>
                <a:tc>
                  <a:txBody>
                    <a:bodyPr/>
                    <a:lstStyle/>
                    <a:p>
                      <a:pPr indent="0" lvl="0" marL="0" rtl="0" algn="l">
                        <a:spcBef>
                          <a:spcPts val="0"/>
                        </a:spcBef>
                        <a:spcAft>
                          <a:spcPts val="0"/>
                        </a:spcAft>
                        <a:buNone/>
                      </a:pPr>
                      <a:r>
                        <a:rPr lang="en-GB"/>
                        <a:t>4</a:t>
                      </a:r>
                      <a:endParaRPr/>
                    </a:p>
                  </a:txBody>
                  <a:tcPr marT="91425" marB="91425" marR="91425" marL="91425"/>
                </a:tc>
                <a:tc>
                  <a:txBody>
                    <a:bodyPr/>
                    <a:lstStyle/>
                    <a:p>
                      <a:pPr indent="0" lvl="0" marL="0" rtl="0" algn="l">
                        <a:spcBef>
                          <a:spcPts val="0"/>
                        </a:spcBef>
                        <a:spcAft>
                          <a:spcPts val="0"/>
                        </a:spcAft>
                        <a:buNone/>
                      </a:pPr>
                      <a:r>
                        <a:rPr lang="en-GB"/>
                        <a:t>True</a:t>
                      </a:r>
                      <a:endParaRPr/>
                    </a:p>
                  </a:txBody>
                  <a:tcPr marT="91425" marB="91425" marR="91425" marL="91425"/>
                </a:tc>
              </a:tr>
              <a:tr h="381000">
                <a:tc>
                  <a:txBody>
                    <a:bodyPr/>
                    <a:lstStyle/>
                    <a:p>
                      <a:pPr indent="0" lvl="0" marL="0" rtl="0" algn="l">
                        <a:spcBef>
                          <a:spcPts val="0"/>
                        </a:spcBef>
                        <a:spcAft>
                          <a:spcPts val="0"/>
                        </a:spcAft>
                        <a:buNone/>
                      </a:pPr>
                      <a:r>
                        <a:rPr lang="en-GB"/>
                        <a:t>2</a:t>
                      </a:r>
                      <a:endParaRPr/>
                    </a:p>
                  </a:txBody>
                  <a:tcPr marT="91425" marB="91425" marR="91425" marL="91425"/>
                </a:tc>
                <a:tc>
                  <a:txBody>
                    <a:bodyPr/>
                    <a:lstStyle/>
                    <a:p>
                      <a:pPr indent="0" lvl="0" marL="0" rtl="0" algn="l">
                        <a:spcBef>
                          <a:spcPts val="0"/>
                        </a:spcBef>
                        <a:spcAft>
                          <a:spcPts val="0"/>
                        </a:spcAft>
                        <a:buNone/>
                      </a:pPr>
                      <a:r>
                        <a:rPr lang="en-GB"/>
                        <a:t>5</a:t>
                      </a:r>
                      <a:endParaRPr/>
                    </a:p>
                  </a:txBody>
                  <a:tcPr marT="91425" marB="91425" marR="91425" marL="91425"/>
                </a:tc>
                <a:tc>
                  <a:txBody>
                    <a:bodyPr/>
                    <a:lstStyle/>
                    <a:p>
                      <a:pPr indent="0" lvl="0" marL="0" rtl="0" algn="l">
                        <a:spcBef>
                          <a:spcPts val="0"/>
                        </a:spcBef>
                        <a:spcAft>
                          <a:spcPts val="0"/>
                        </a:spcAft>
                        <a:buNone/>
                      </a:pPr>
                      <a:r>
                        <a:rPr lang="en-GB"/>
                        <a:t>False</a:t>
                      </a:r>
                      <a:endParaRPr/>
                    </a:p>
                  </a:txBody>
                  <a:tcPr marT="91425" marB="91425" marR="91425" marL="91425"/>
                </a:tc>
              </a:tr>
            </a:tbl>
          </a:graphicData>
        </a:graphic>
      </p:graphicFrame>
      <p:sp>
        <p:nvSpPr>
          <p:cNvPr id="341" name="Google Shape;341;p53"/>
          <p:cNvSpPr txBox="1"/>
          <p:nvPr/>
        </p:nvSpPr>
        <p:spPr>
          <a:xfrm>
            <a:off x="3641200" y="3410675"/>
            <a:ext cx="48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a</a:t>
            </a:r>
            <a:r>
              <a:rPr lang="en-GB"/>
              <a:t>=2</a:t>
            </a:r>
            <a:endParaRPr/>
          </a:p>
        </p:txBody>
      </p:sp>
      <p:sp>
        <p:nvSpPr>
          <p:cNvPr id="342" name="Google Shape;342;p53"/>
          <p:cNvSpPr txBox="1"/>
          <p:nvPr/>
        </p:nvSpPr>
        <p:spPr>
          <a:xfrm>
            <a:off x="4892600" y="3739800"/>
            <a:ext cx="55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b</a:t>
            </a:r>
            <a:r>
              <a:rPr lang="en-GB"/>
              <a:t>=5</a:t>
            </a:r>
            <a:endParaRPr/>
          </a:p>
        </p:txBody>
      </p:sp>
      <p:sp>
        <p:nvSpPr>
          <p:cNvPr id="343" name="Google Shape;343;p53"/>
          <p:cNvSpPr/>
          <p:nvPr/>
        </p:nvSpPr>
        <p:spPr>
          <a:xfrm rot="10800000">
            <a:off x="296125" y="2540875"/>
            <a:ext cx="2459100" cy="2098800"/>
          </a:xfrm>
          <a:prstGeom prst="frame">
            <a:avLst>
              <a:gd fmla="val 1250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3"/>
          <p:cNvSpPr txBox="1"/>
          <p:nvPr/>
        </p:nvSpPr>
        <p:spPr>
          <a:xfrm>
            <a:off x="709850" y="2977800"/>
            <a:ext cx="48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a</a:t>
            </a:r>
            <a:r>
              <a:rPr lang="en-GB"/>
              <a:t>=2</a:t>
            </a:r>
            <a:endParaRPr/>
          </a:p>
        </p:txBody>
      </p:sp>
      <p:sp>
        <p:nvSpPr>
          <p:cNvPr id="345" name="Google Shape;345;p53"/>
          <p:cNvSpPr txBox="1"/>
          <p:nvPr/>
        </p:nvSpPr>
        <p:spPr>
          <a:xfrm>
            <a:off x="1634000" y="2977800"/>
            <a:ext cx="55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b</a:t>
            </a:r>
            <a:r>
              <a:rPr lang="en-GB"/>
              <a:t>=4</a:t>
            </a:r>
            <a:endParaRPr/>
          </a:p>
        </p:txBody>
      </p:sp>
      <p:sp>
        <p:nvSpPr>
          <p:cNvPr id="346" name="Google Shape;346;p53"/>
          <p:cNvSpPr txBox="1"/>
          <p:nvPr/>
        </p:nvSpPr>
        <p:spPr>
          <a:xfrm>
            <a:off x="709850" y="3739800"/>
            <a:ext cx="48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a</a:t>
            </a:r>
            <a:r>
              <a:rPr lang="en-GB"/>
              <a:t>=2</a:t>
            </a:r>
            <a:endParaRPr/>
          </a:p>
        </p:txBody>
      </p:sp>
      <p:sp>
        <p:nvSpPr>
          <p:cNvPr id="347" name="Google Shape;347;p53"/>
          <p:cNvSpPr txBox="1"/>
          <p:nvPr/>
        </p:nvSpPr>
        <p:spPr>
          <a:xfrm>
            <a:off x="1634050" y="3739800"/>
            <a:ext cx="55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b</a:t>
            </a:r>
            <a:r>
              <a:rPr lang="en-GB"/>
              <a:t>=5</a:t>
            </a:r>
            <a:endParaRPr/>
          </a:p>
        </p:txBody>
      </p:sp>
      <p:sp>
        <p:nvSpPr>
          <p:cNvPr id="348" name="Google Shape;348;p53"/>
          <p:cNvSpPr txBox="1"/>
          <p:nvPr/>
        </p:nvSpPr>
        <p:spPr>
          <a:xfrm>
            <a:off x="4430800" y="3155700"/>
            <a:ext cx="100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Flag=True</a:t>
            </a:r>
            <a:endParaRPr/>
          </a:p>
        </p:txBody>
      </p:sp>
      <p:sp>
        <p:nvSpPr>
          <p:cNvPr id="349" name="Google Shape;349;p53"/>
          <p:cNvSpPr txBox="1"/>
          <p:nvPr/>
        </p:nvSpPr>
        <p:spPr>
          <a:xfrm>
            <a:off x="4378150" y="4076800"/>
            <a:ext cx="110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Flag=False</a:t>
            </a:r>
            <a:endParaRPr/>
          </a:p>
        </p:txBody>
      </p:sp>
      <p:sp>
        <p:nvSpPr>
          <p:cNvPr id="350" name="Google Shape;350;p53"/>
          <p:cNvSpPr/>
          <p:nvPr/>
        </p:nvSpPr>
        <p:spPr>
          <a:xfrm>
            <a:off x="7526150" y="3245850"/>
            <a:ext cx="172800" cy="219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1" name="Google Shape;351;p53"/>
          <p:cNvCxnSpPr>
            <a:stCxn id="350" idx="3"/>
            <a:endCxn id="352" idx="0"/>
          </p:cNvCxnSpPr>
          <p:nvPr/>
        </p:nvCxnSpPr>
        <p:spPr>
          <a:xfrm flipH="1">
            <a:off x="6572556" y="3433546"/>
            <a:ext cx="978900" cy="475800"/>
          </a:xfrm>
          <a:prstGeom prst="straightConnector1">
            <a:avLst/>
          </a:prstGeom>
          <a:noFill/>
          <a:ln cap="flat" cmpd="sng" w="9525">
            <a:solidFill>
              <a:schemeClr val="dk2"/>
            </a:solidFill>
            <a:prstDash val="solid"/>
            <a:round/>
            <a:headEnd len="med" w="med" type="none"/>
            <a:tailEnd len="med" w="med" type="none"/>
          </a:ln>
        </p:spPr>
      </p:cxnSp>
      <p:sp>
        <p:nvSpPr>
          <p:cNvPr id="352" name="Google Shape;352;p53"/>
          <p:cNvSpPr/>
          <p:nvPr/>
        </p:nvSpPr>
        <p:spPr>
          <a:xfrm>
            <a:off x="6058400" y="3909275"/>
            <a:ext cx="1028100" cy="28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Flag=True</a:t>
            </a:r>
            <a:endParaRPr/>
          </a:p>
        </p:txBody>
      </p:sp>
      <p:cxnSp>
        <p:nvCxnSpPr>
          <p:cNvPr id="353" name="Google Shape;353;p53"/>
          <p:cNvCxnSpPr>
            <a:stCxn id="350" idx="5"/>
            <a:endCxn id="354" idx="0"/>
          </p:cNvCxnSpPr>
          <p:nvPr/>
        </p:nvCxnSpPr>
        <p:spPr>
          <a:xfrm>
            <a:off x="7673644" y="3433546"/>
            <a:ext cx="735000" cy="475800"/>
          </a:xfrm>
          <a:prstGeom prst="straightConnector1">
            <a:avLst/>
          </a:prstGeom>
          <a:noFill/>
          <a:ln cap="flat" cmpd="sng" w="9525">
            <a:solidFill>
              <a:schemeClr val="dk2"/>
            </a:solidFill>
            <a:prstDash val="solid"/>
            <a:round/>
            <a:headEnd len="med" w="med" type="none"/>
            <a:tailEnd len="med" w="med" type="none"/>
          </a:ln>
        </p:spPr>
      </p:cxnSp>
      <p:sp>
        <p:nvSpPr>
          <p:cNvPr id="354" name="Google Shape;354;p53"/>
          <p:cNvSpPr/>
          <p:nvPr/>
        </p:nvSpPr>
        <p:spPr>
          <a:xfrm>
            <a:off x="7813000" y="3909275"/>
            <a:ext cx="1191000" cy="28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Flag=False</a:t>
            </a:r>
            <a:endParaRPr/>
          </a:p>
        </p:txBody>
      </p:sp>
      <p:sp>
        <p:nvSpPr>
          <p:cNvPr id="355" name="Google Shape;355;p53"/>
          <p:cNvSpPr txBox="1"/>
          <p:nvPr/>
        </p:nvSpPr>
        <p:spPr>
          <a:xfrm>
            <a:off x="7782125" y="2983800"/>
            <a:ext cx="73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b</a:t>
            </a:r>
            <a:endParaRPr b="1"/>
          </a:p>
        </p:txBody>
      </p:sp>
      <p:sp>
        <p:nvSpPr>
          <p:cNvPr id="356" name="Google Shape;356;p53"/>
          <p:cNvSpPr txBox="1"/>
          <p:nvPr/>
        </p:nvSpPr>
        <p:spPr>
          <a:xfrm>
            <a:off x="8130500" y="3410675"/>
            <a:ext cx="65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0000"/>
                </a:solidFill>
              </a:rPr>
              <a:t>5</a:t>
            </a:r>
            <a:endParaRPr>
              <a:solidFill>
                <a:srgbClr val="FF0000"/>
              </a:solidFill>
            </a:endParaRPr>
          </a:p>
        </p:txBody>
      </p:sp>
      <p:sp>
        <p:nvSpPr>
          <p:cNvPr id="357" name="Google Shape;357;p53"/>
          <p:cNvSpPr txBox="1"/>
          <p:nvPr/>
        </p:nvSpPr>
        <p:spPr>
          <a:xfrm>
            <a:off x="6669000" y="3410675"/>
            <a:ext cx="78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9900"/>
                </a:solidFill>
              </a:rPr>
              <a:t>4</a:t>
            </a:r>
            <a:endParaRPr>
              <a:solidFill>
                <a:srgbClr val="FF9900"/>
              </a:solidFill>
            </a:endParaRPr>
          </a:p>
        </p:txBody>
      </p:sp>
      <p:cxnSp>
        <p:nvCxnSpPr>
          <p:cNvPr id="358" name="Google Shape;358;p53"/>
          <p:cNvCxnSpPr/>
          <p:nvPr/>
        </p:nvCxnSpPr>
        <p:spPr>
          <a:xfrm>
            <a:off x="4268875" y="2540875"/>
            <a:ext cx="0" cy="2098800"/>
          </a:xfrm>
          <a:prstGeom prst="straightConnector1">
            <a:avLst/>
          </a:prstGeom>
          <a:noFill/>
          <a:ln cap="flat" cmpd="sng" w="38100">
            <a:solidFill>
              <a:srgbClr val="00FFFF"/>
            </a:solidFill>
            <a:prstDash val="solid"/>
            <a:round/>
            <a:headEnd len="med" w="med" type="none"/>
            <a:tailEnd len="med" w="med" type="none"/>
          </a:ln>
        </p:spPr>
      </p:cxnSp>
      <p:cxnSp>
        <p:nvCxnSpPr>
          <p:cNvPr id="359" name="Google Shape;359;p53"/>
          <p:cNvCxnSpPr/>
          <p:nvPr/>
        </p:nvCxnSpPr>
        <p:spPr>
          <a:xfrm flipH="1" rot="10800000">
            <a:off x="4294500" y="3536000"/>
            <a:ext cx="1351800" cy="8400"/>
          </a:xfrm>
          <a:prstGeom prst="straightConnector1">
            <a:avLst/>
          </a:prstGeom>
          <a:noFill/>
          <a:ln cap="flat" cmpd="sng" w="38100">
            <a:solidFill>
              <a:srgbClr val="00FFFF"/>
            </a:solidFill>
            <a:prstDash val="solid"/>
            <a:round/>
            <a:headEnd len="med" w="med" type="none"/>
            <a:tailEnd len="med" w="med" type="none"/>
          </a:ln>
        </p:spPr>
      </p:cxnSp>
      <p:cxnSp>
        <p:nvCxnSpPr>
          <p:cNvPr id="360" name="Google Shape;360;p53"/>
          <p:cNvCxnSpPr/>
          <p:nvPr/>
        </p:nvCxnSpPr>
        <p:spPr>
          <a:xfrm>
            <a:off x="1373275" y="2540875"/>
            <a:ext cx="0" cy="2098800"/>
          </a:xfrm>
          <a:prstGeom prst="straightConnector1">
            <a:avLst/>
          </a:prstGeom>
          <a:noFill/>
          <a:ln cap="flat" cmpd="sng" w="38100">
            <a:solidFill>
              <a:srgbClr val="00FFFF"/>
            </a:solidFill>
            <a:prstDash val="solid"/>
            <a:round/>
            <a:headEnd len="med" w="med" type="none"/>
            <a:tailEnd len="med" w="med" type="non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4"/>
          <p:cNvSpPr txBox="1"/>
          <p:nvPr>
            <p:ph type="title"/>
          </p:nvPr>
        </p:nvSpPr>
        <p:spPr>
          <a:xfrm>
            <a:off x="483400" y="-56225"/>
            <a:ext cx="8520600" cy="465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Decision Trees, A Box boundary Classifier</a:t>
            </a:r>
            <a:endParaRPr/>
          </a:p>
        </p:txBody>
      </p:sp>
      <p:sp>
        <p:nvSpPr>
          <p:cNvPr id="366" name="Google Shape;366;p54"/>
          <p:cNvSpPr/>
          <p:nvPr/>
        </p:nvSpPr>
        <p:spPr>
          <a:xfrm rot="10800000">
            <a:off x="2277325" y="2693275"/>
            <a:ext cx="2459100" cy="2098800"/>
          </a:xfrm>
          <a:prstGeom prst="frame">
            <a:avLst>
              <a:gd fmla="val 1250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54"/>
          <p:cNvSpPr txBox="1"/>
          <p:nvPr/>
        </p:nvSpPr>
        <p:spPr>
          <a:xfrm>
            <a:off x="2633775" y="3522500"/>
            <a:ext cx="48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a</a:t>
            </a:r>
            <a:r>
              <a:rPr lang="en-GB"/>
              <a:t>=2</a:t>
            </a:r>
            <a:endParaRPr/>
          </a:p>
        </p:txBody>
      </p:sp>
      <p:sp>
        <p:nvSpPr>
          <p:cNvPr id="368" name="Google Shape;368;p54"/>
          <p:cNvSpPr txBox="1"/>
          <p:nvPr/>
        </p:nvSpPr>
        <p:spPr>
          <a:xfrm>
            <a:off x="3805500" y="3047475"/>
            <a:ext cx="54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b</a:t>
            </a:r>
            <a:r>
              <a:rPr lang="en-GB"/>
              <a:t>=</a:t>
            </a:r>
            <a:r>
              <a:rPr lang="en-GB">
                <a:solidFill>
                  <a:srgbClr val="FF9900"/>
                </a:solidFill>
              </a:rPr>
              <a:t>4</a:t>
            </a:r>
            <a:endParaRPr>
              <a:solidFill>
                <a:srgbClr val="FF9900"/>
              </a:solidFill>
            </a:endParaRPr>
          </a:p>
        </p:txBody>
      </p:sp>
      <p:sp>
        <p:nvSpPr>
          <p:cNvPr id="369" name="Google Shape;369;p54"/>
          <p:cNvSpPr txBox="1"/>
          <p:nvPr/>
        </p:nvSpPr>
        <p:spPr>
          <a:xfrm>
            <a:off x="3838100" y="3892200"/>
            <a:ext cx="54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b</a:t>
            </a:r>
            <a:r>
              <a:rPr lang="en-GB"/>
              <a:t>=</a:t>
            </a:r>
            <a:r>
              <a:rPr lang="en-GB">
                <a:solidFill>
                  <a:srgbClr val="FF0000"/>
                </a:solidFill>
              </a:rPr>
              <a:t>5</a:t>
            </a:r>
            <a:endParaRPr>
              <a:solidFill>
                <a:srgbClr val="FF0000"/>
              </a:solidFill>
            </a:endParaRPr>
          </a:p>
        </p:txBody>
      </p:sp>
      <p:sp>
        <p:nvSpPr>
          <p:cNvPr id="370" name="Google Shape;370;p54"/>
          <p:cNvSpPr/>
          <p:nvPr/>
        </p:nvSpPr>
        <p:spPr>
          <a:xfrm rot="10800000">
            <a:off x="296075" y="2880175"/>
            <a:ext cx="1749300" cy="1759500"/>
          </a:xfrm>
          <a:prstGeom prst="frame">
            <a:avLst>
              <a:gd fmla="val 1250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54"/>
          <p:cNvSpPr txBox="1"/>
          <p:nvPr/>
        </p:nvSpPr>
        <p:spPr>
          <a:xfrm>
            <a:off x="563075" y="3150775"/>
            <a:ext cx="48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a</a:t>
            </a:r>
            <a:r>
              <a:rPr lang="en-GB"/>
              <a:t>=2</a:t>
            </a:r>
            <a:endParaRPr/>
          </a:p>
        </p:txBody>
      </p:sp>
      <p:sp>
        <p:nvSpPr>
          <p:cNvPr id="372" name="Google Shape;372;p54"/>
          <p:cNvSpPr txBox="1"/>
          <p:nvPr/>
        </p:nvSpPr>
        <p:spPr>
          <a:xfrm>
            <a:off x="1232775" y="3150775"/>
            <a:ext cx="54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b</a:t>
            </a:r>
            <a:r>
              <a:rPr lang="en-GB"/>
              <a:t>=4</a:t>
            </a:r>
            <a:endParaRPr/>
          </a:p>
        </p:txBody>
      </p:sp>
      <p:sp>
        <p:nvSpPr>
          <p:cNvPr id="373" name="Google Shape;373;p54"/>
          <p:cNvSpPr txBox="1"/>
          <p:nvPr/>
        </p:nvSpPr>
        <p:spPr>
          <a:xfrm>
            <a:off x="563075" y="3957875"/>
            <a:ext cx="48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a</a:t>
            </a:r>
            <a:r>
              <a:rPr lang="en-GB"/>
              <a:t>=2</a:t>
            </a:r>
            <a:endParaRPr/>
          </a:p>
        </p:txBody>
      </p:sp>
      <p:sp>
        <p:nvSpPr>
          <p:cNvPr id="374" name="Google Shape;374;p54"/>
          <p:cNvSpPr txBox="1"/>
          <p:nvPr/>
        </p:nvSpPr>
        <p:spPr>
          <a:xfrm>
            <a:off x="1232775" y="3995475"/>
            <a:ext cx="54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b</a:t>
            </a:r>
            <a:r>
              <a:rPr lang="en-GB"/>
              <a:t>=5</a:t>
            </a:r>
            <a:endParaRPr/>
          </a:p>
        </p:txBody>
      </p:sp>
      <p:sp>
        <p:nvSpPr>
          <p:cNvPr id="375" name="Google Shape;375;p54"/>
          <p:cNvSpPr/>
          <p:nvPr/>
        </p:nvSpPr>
        <p:spPr>
          <a:xfrm>
            <a:off x="6677625" y="526000"/>
            <a:ext cx="172800" cy="219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6" name="Google Shape;376;p54"/>
          <p:cNvCxnSpPr>
            <a:stCxn id="375" idx="3"/>
            <a:endCxn id="377" idx="7"/>
          </p:cNvCxnSpPr>
          <p:nvPr/>
        </p:nvCxnSpPr>
        <p:spPr>
          <a:xfrm flipH="1">
            <a:off x="5639731" y="713696"/>
            <a:ext cx="1063200" cy="500700"/>
          </a:xfrm>
          <a:prstGeom prst="straightConnector1">
            <a:avLst/>
          </a:prstGeom>
          <a:noFill/>
          <a:ln cap="flat" cmpd="sng" w="9525">
            <a:solidFill>
              <a:schemeClr val="dk2"/>
            </a:solidFill>
            <a:prstDash val="solid"/>
            <a:round/>
            <a:headEnd len="med" w="med" type="none"/>
            <a:tailEnd len="med" w="med" type="none"/>
          </a:ln>
        </p:spPr>
      </p:cxnSp>
      <p:sp>
        <p:nvSpPr>
          <p:cNvPr id="378" name="Google Shape;378;p54"/>
          <p:cNvSpPr/>
          <p:nvPr/>
        </p:nvSpPr>
        <p:spPr>
          <a:xfrm>
            <a:off x="4229650" y="1800250"/>
            <a:ext cx="1028100" cy="28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Flag=True</a:t>
            </a:r>
            <a:endParaRPr/>
          </a:p>
        </p:txBody>
      </p:sp>
      <p:cxnSp>
        <p:nvCxnSpPr>
          <p:cNvPr id="379" name="Google Shape;379;p54"/>
          <p:cNvCxnSpPr>
            <a:stCxn id="375" idx="5"/>
            <a:endCxn id="380" idx="1"/>
          </p:cNvCxnSpPr>
          <p:nvPr/>
        </p:nvCxnSpPr>
        <p:spPr>
          <a:xfrm>
            <a:off x="6825119" y="713696"/>
            <a:ext cx="959100" cy="533100"/>
          </a:xfrm>
          <a:prstGeom prst="straightConnector1">
            <a:avLst/>
          </a:prstGeom>
          <a:noFill/>
          <a:ln cap="flat" cmpd="sng" w="9525">
            <a:solidFill>
              <a:schemeClr val="dk2"/>
            </a:solidFill>
            <a:prstDash val="solid"/>
            <a:round/>
            <a:headEnd len="med" w="med" type="none"/>
            <a:tailEnd len="med" w="med" type="none"/>
          </a:ln>
        </p:spPr>
      </p:cxnSp>
      <p:sp>
        <p:nvSpPr>
          <p:cNvPr id="381" name="Google Shape;381;p54"/>
          <p:cNvSpPr/>
          <p:nvPr/>
        </p:nvSpPr>
        <p:spPr>
          <a:xfrm>
            <a:off x="6742400" y="1800250"/>
            <a:ext cx="1000200" cy="28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Flag=True</a:t>
            </a:r>
            <a:endParaRPr/>
          </a:p>
        </p:txBody>
      </p:sp>
      <p:sp>
        <p:nvSpPr>
          <p:cNvPr id="382" name="Google Shape;382;p54"/>
          <p:cNvSpPr txBox="1"/>
          <p:nvPr/>
        </p:nvSpPr>
        <p:spPr>
          <a:xfrm>
            <a:off x="6547575" y="441925"/>
            <a:ext cx="737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t>b</a:t>
            </a:r>
            <a:endParaRPr b="1"/>
          </a:p>
          <a:p>
            <a:pPr indent="0" lvl="0" marL="0" rtl="0" algn="ctr">
              <a:spcBef>
                <a:spcPts val="0"/>
              </a:spcBef>
              <a:spcAft>
                <a:spcPts val="0"/>
              </a:spcAft>
              <a:buNone/>
            </a:pPr>
            <a:r>
              <a:t/>
            </a:r>
            <a:endParaRPr/>
          </a:p>
        </p:txBody>
      </p:sp>
      <p:sp>
        <p:nvSpPr>
          <p:cNvPr id="383" name="Google Shape;383;p54"/>
          <p:cNvSpPr txBox="1"/>
          <p:nvPr/>
        </p:nvSpPr>
        <p:spPr>
          <a:xfrm>
            <a:off x="7257050" y="613525"/>
            <a:ext cx="34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0000"/>
                </a:solidFill>
              </a:rPr>
              <a:t>5</a:t>
            </a:r>
            <a:endParaRPr>
              <a:solidFill>
                <a:srgbClr val="FF0000"/>
              </a:solidFill>
            </a:endParaRPr>
          </a:p>
        </p:txBody>
      </p:sp>
      <p:sp>
        <p:nvSpPr>
          <p:cNvPr id="384" name="Google Shape;384;p54"/>
          <p:cNvSpPr txBox="1"/>
          <p:nvPr/>
        </p:nvSpPr>
        <p:spPr>
          <a:xfrm>
            <a:off x="6033919" y="689725"/>
            <a:ext cx="41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9900"/>
                </a:solidFill>
              </a:rPr>
              <a:t>4</a:t>
            </a:r>
            <a:endParaRPr>
              <a:solidFill>
                <a:srgbClr val="FF9900"/>
              </a:solidFill>
            </a:endParaRPr>
          </a:p>
        </p:txBody>
      </p:sp>
      <p:graphicFrame>
        <p:nvGraphicFramePr>
          <p:cNvPr id="385" name="Google Shape;385;p54"/>
          <p:cNvGraphicFramePr/>
          <p:nvPr/>
        </p:nvGraphicFramePr>
        <p:xfrm>
          <a:off x="159750" y="525988"/>
          <a:ext cx="3000000" cy="3000000"/>
        </p:xfrm>
        <a:graphic>
          <a:graphicData uri="http://schemas.openxmlformats.org/drawingml/2006/table">
            <a:tbl>
              <a:tblPr>
                <a:noFill/>
                <a:tableStyleId>{6C7BCDE9-8D48-4F9D-8257-BA5ACB2EBD7B}</a:tableStyleId>
              </a:tblPr>
              <a:tblGrid>
                <a:gridCol w="892025"/>
                <a:gridCol w="892025"/>
                <a:gridCol w="892025"/>
                <a:gridCol w="892025"/>
              </a:tblGrid>
              <a:tr h="402975">
                <a:tc>
                  <a:txBody>
                    <a:bodyPr/>
                    <a:lstStyle/>
                    <a:p>
                      <a:pPr indent="0" lvl="0" marL="0" rtl="0" algn="l">
                        <a:spcBef>
                          <a:spcPts val="0"/>
                        </a:spcBef>
                        <a:spcAft>
                          <a:spcPts val="0"/>
                        </a:spcAft>
                        <a:buNone/>
                      </a:pPr>
                      <a:r>
                        <a:rPr b="1" lang="en-GB"/>
                        <a:t>a</a:t>
                      </a:r>
                      <a:endParaRPr b="1"/>
                    </a:p>
                  </a:txBody>
                  <a:tcPr marT="91425" marB="91425" marR="91425" marL="91425"/>
                </a:tc>
                <a:tc>
                  <a:txBody>
                    <a:bodyPr/>
                    <a:lstStyle/>
                    <a:p>
                      <a:pPr indent="0" lvl="0" marL="0" rtl="0" algn="l">
                        <a:spcBef>
                          <a:spcPts val="0"/>
                        </a:spcBef>
                        <a:spcAft>
                          <a:spcPts val="0"/>
                        </a:spcAft>
                        <a:buNone/>
                      </a:pPr>
                      <a:r>
                        <a:rPr b="1" lang="en-GB"/>
                        <a:t>b</a:t>
                      </a:r>
                      <a:endParaRPr b="1"/>
                    </a:p>
                  </a:txBody>
                  <a:tcPr marT="91425" marB="91425" marR="91425" marL="91425"/>
                </a:tc>
                <a:tc>
                  <a:txBody>
                    <a:bodyPr/>
                    <a:lstStyle/>
                    <a:p>
                      <a:pPr indent="0" lvl="0" marL="0" rtl="0" algn="l">
                        <a:spcBef>
                          <a:spcPts val="0"/>
                        </a:spcBef>
                        <a:spcAft>
                          <a:spcPts val="0"/>
                        </a:spcAft>
                        <a:buNone/>
                      </a:pPr>
                      <a:r>
                        <a:rPr b="1" lang="en-GB"/>
                        <a:t>c</a:t>
                      </a:r>
                      <a:endParaRPr b="1"/>
                    </a:p>
                  </a:txBody>
                  <a:tcPr marT="91425" marB="91425" marR="91425" marL="91425"/>
                </a:tc>
                <a:tc>
                  <a:txBody>
                    <a:bodyPr/>
                    <a:lstStyle/>
                    <a:p>
                      <a:pPr indent="0" lvl="0" marL="0" rtl="0" algn="l">
                        <a:spcBef>
                          <a:spcPts val="0"/>
                        </a:spcBef>
                        <a:spcAft>
                          <a:spcPts val="0"/>
                        </a:spcAft>
                        <a:buNone/>
                      </a:pPr>
                      <a:r>
                        <a:rPr b="1" lang="en-GB"/>
                        <a:t>Flag</a:t>
                      </a:r>
                      <a:endParaRPr b="1"/>
                    </a:p>
                  </a:txBody>
                  <a:tcPr marT="91425" marB="91425" marR="91425" marL="91425"/>
                </a:tc>
              </a:tr>
              <a:tr h="402975">
                <a:tc>
                  <a:txBody>
                    <a:bodyPr/>
                    <a:lstStyle/>
                    <a:p>
                      <a:pPr indent="0" lvl="0" marL="0" rtl="0" algn="l">
                        <a:spcBef>
                          <a:spcPts val="0"/>
                        </a:spcBef>
                        <a:spcAft>
                          <a:spcPts val="0"/>
                        </a:spcAft>
                        <a:buNone/>
                      </a:pPr>
                      <a:r>
                        <a:rPr lang="en-GB"/>
                        <a:t>2</a:t>
                      </a:r>
                      <a:endParaRPr/>
                    </a:p>
                  </a:txBody>
                  <a:tcPr marT="91425" marB="91425" marR="91425" marL="91425"/>
                </a:tc>
                <a:tc>
                  <a:txBody>
                    <a:bodyPr/>
                    <a:lstStyle/>
                    <a:p>
                      <a:pPr indent="0" lvl="0" marL="0" rtl="0" algn="l">
                        <a:spcBef>
                          <a:spcPts val="0"/>
                        </a:spcBef>
                        <a:spcAft>
                          <a:spcPts val="0"/>
                        </a:spcAft>
                        <a:buNone/>
                      </a:pPr>
                      <a:r>
                        <a:rPr lang="en-GB"/>
                        <a:t>4</a:t>
                      </a:r>
                      <a:endParaRPr/>
                    </a:p>
                  </a:txBody>
                  <a:tcPr marT="91425" marB="91425" marR="91425" marL="91425"/>
                </a:tc>
                <a:tc>
                  <a:txBody>
                    <a:bodyPr/>
                    <a:lstStyle/>
                    <a:p>
                      <a:pPr indent="0" lvl="0" marL="0" rtl="0" algn="l">
                        <a:spcBef>
                          <a:spcPts val="0"/>
                        </a:spcBef>
                        <a:spcAft>
                          <a:spcPts val="0"/>
                        </a:spcAft>
                        <a:buNone/>
                      </a:pPr>
                      <a:r>
                        <a:rPr lang="en-GB"/>
                        <a:t>8</a:t>
                      </a:r>
                      <a:endParaRPr/>
                    </a:p>
                  </a:txBody>
                  <a:tcPr marT="91425" marB="91425" marR="91425" marL="91425"/>
                </a:tc>
                <a:tc>
                  <a:txBody>
                    <a:bodyPr/>
                    <a:lstStyle/>
                    <a:p>
                      <a:pPr indent="0" lvl="0" marL="0" rtl="0" algn="l">
                        <a:spcBef>
                          <a:spcPts val="0"/>
                        </a:spcBef>
                        <a:spcAft>
                          <a:spcPts val="0"/>
                        </a:spcAft>
                        <a:buNone/>
                      </a:pPr>
                      <a:r>
                        <a:rPr lang="en-GB"/>
                        <a:t>True</a:t>
                      </a:r>
                      <a:endParaRPr/>
                    </a:p>
                  </a:txBody>
                  <a:tcPr marT="91425" marB="91425" marR="91425" marL="91425"/>
                </a:tc>
              </a:tr>
              <a:tr h="402975">
                <a:tc>
                  <a:txBody>
                    <a:bodyPr/>
                    <a:lstStyle/>
                    <a:p>
                      <a:pPr indent="0" lvl="0" marL="0" rtl="0" algn="l">
                        <a:spcBef>
                          <a:spcPts val="0"/>
                        </a:spcBef>
                        <a:spcAft>
                          <a:spcPts val="0"/>
                        </a:spcAft>
                        <a:buNone/>
                      </a:pPr>
                      <a:r>
                        <a:rPr lang="en-GB"/>
                        <a:t>2</a:t>
                      </a:r>
                      <a:endParaRPr/>
                    </a:p>
                  </a:txBody>
                  <a:tcPr marT="91425" marB="91425" marR="91425" marL="91425"/>
                </a:tc>
                <a:tc>
                  <a:txBody>
                    <a:bodyPr/>
                    <a:lstStyle/>
                    <a:p>
                      <a:pPr indent="0" lvl="0" marL="0" rtl="0" algn="l">
                        <a:spcBef>
                          <a:spcPts val="0"/>
                        </a:spcBef>
                        <a:spcAft>
                          <a:spcPts val="0"/>
                        </a:spcAft>
                        <a:buNone/>
                      </a:pPr>
                      <a:r>
                        <a:rPr lang="en-GB"/>
                        <a:t>4</a:t>
                      </a:r>
                      <a:endParaRPr/>
                    </a:p>
                  </a:txBody>
                  <a:tcPr marT="91425" marB="91425" marR="91425" marL="91425"/>
                </a:tc>
                <a:tc>
                  <a:txBody>
                    <a:bodyPr/>
                    <a:lstStyle/>
                    <a:p>
                      <a:pPr indent="0" lvl="0" marL="0" rtl="0" algn="l">
                        <a:spcBef>
                          <a:spcPts val="0"/>
                        </a:spcBef>
                        <a:spcAft>
                          <a:spcPts val="0"/>
                        </a:spcAft>
                        <a:buNone/>
                      </a:pPr>
                      <a:r>
                        <a:rPr lang="en-GB"/>
                        <a:t>5</a:t>
                      </a:r>
                      <a:endParaRPr/>
                    </a:p>
                  </a:txBody>
                  <a:tcPr marT="91425" marB="91425" marR="91425" marL="91425"/>
                </a:tc>
                <a:tc>
                  <a:txBody>
                    <a:bodyPr/>
                    <a:lstStyle/>
                    <a:p>
                      <a:pPr indent="0" lvl="0" marL="0" rtl="0" algn="l">
                        <a:spcBef>
                          <a:spcPts val="0"/>
                        </a:spcBef>
                        <a:spcAft>
                          <a:spcPts val="0"/>
                        </a:spcAft>
                        <a:buNone/>
                      </a:pPr>
                      <a:r>
                        <a:rPr lang="en-GB"/>
                        <a:t>False</a:t>
                      </a:r>
                      <a:endParaRPr/>
                    </a:p>
                  </a:txBody>
                  <a:tcPr marT="91425" marB="91425" marR="91425" marL="91425"/>
                </a:tc>
              </a:tr>
              <a:tr h="402975">
                <a:tc>
                  <a:txBody>
                    <a:bodyPr/>
                    <a:lstStyle/>
                    <a:p>
                      <a:pPr indent="0" lvl="0" marL="0" rtl="0" algn="l">
                        <a:spcBef>
                          <a:spcPts val="0"/>
                        </a:spcBef>
                        <a:spcAft>
                          <a:spcPts val="0"/>
                        </a:spcAft>
                        <a:buNone/>
                      </a:pPr>
                      <a:r>
                        <a:rPr lang="en-GB"/>
                        <a:t>2</a:t>
                      </a:r>
                      <a:endParaRPr/>
                    </a:p>
                  </a:txBody>
                  <a:tcPr marT="91425" marB="91425" marR="91425" marL="91425"/>
                </a:tc>
                <a:tc>
                  <a:txBody>
                    <a:bodyPr/>
                    <a:lstStyle/>
                    <a:p>
                      <a:pPr indent="0" lvl="0" marL="0" rtl="0" algn="l">
                        <a:spcBef>
                          <a:spcPts val="0"/>
                        </a:spcBef>
                        <a:spcAft>
                          <a:spcPts val="0"/>
                        </a:spcAft>
                        <a:buNone/>
                      </a:pPr>
                      <a:r>
                        <a:rPr lang="en-GB"/>
                        <a:t>5</a:t>
                      </a:r>
                      <a:endParaRPr/>
                    </a:p>
                  </a:txBody>
                  <a:tcPr marT="91425" marB="91425" marR="91425" marL="91425"/>
                </a:tc>
                <a:tc>
                  <a:txBody>
                    <a:bodyPr/>
                    <a:lstStyle/>
                    <a:p>
                      <a:pPr indent="0" lvl="0" marL="0" rtl="0" algn="l">
                        <a:spcBef>
                          <a:spcPts val="0"/>
                        </a:spcBef>
                        <a:spcAft>
                          <a:spcPts val="0"/>
                        </a:spcAft>
                        <a:buNone/>
                      </a:pPr>
                      <a:r>
                        <a:rPr lang="en-GB"/>
                        <a:t>9</a:t>
                      </a:r>
                      <a:endParaRPr/>
                    </a:p>
                  </a:txBody>
                  <a:tcPr marT="91425" marB="91425" marR="91425" marL="91425"/>
                </a:tc>
                <a:tc>
                  <a:txBody>
                    <a:bodyPr/>
                    <a:lstStyle/>
                    <a:p>
                      <a:pPr indent="0" lvl="0" marL="0" rtl="0" algn="l">
                        <a:spcBef>
                          <a:spcPts val="0"/>
                        </a:spcBef>
                        <a:spcAft>
                          <a:spcPts val="0"/>
                        </a:spcAft>
                        <a:buNone/>
                      </a:pPr>
                      <a:r>
                        <a:rPr lang="en-GB"/>
                        <a:t>True</a:t>
                      </a:r>
                      <a:endParaRPr/>
                    </a:p>
                  </a:txBody>
                  <a:tcPr marT="91425" marB="91425" marR="91425" marL="91425"/>
                </a:tc>
              </a:tr>
              <a:tr h="402975">
                <a:tc>
                  <a:txBody>
                    <a:bodyPr/>
                    <a:lstStyle/>
                    <a:p>
                      <a:pPr indent="0" lvl="0" marL="0" rtl="0" algn="l">
                        <a:spcBef>
                          <a:spcPts val="0"/>
                        </a:spcBef>
                        <a:spcAft>
                          <a:spcPts val="0"/>
                        </a:spcAft>
                        <a:buNone/>
                      </a:pPr>
                      <a:r>
                        <a:rPr lang="en-GB"/>
                        <a:t>2</a:t>
                      </a:r>
                      <a:endParaRPr/>
                    </a:p>
                  </a:txBody>
                  <a:tcPr marT="91425" marB="91425" marR="91425" marL="91425"/>
                </a:tc>
                <a:tc>
                  <a:txBody>
                    <a:bodyPr/>
                    <a:lstStyle/>
                    <a:p>
                      <a:pPr indent="0" lvl="0" marL="0" rtl="0" algn="l">
                        <a:spcBef>
                          <a:spcPts val="0"/>
                        </a:spcBef>
                        <a:spcAft>
                          <a:spcPts val="0"/>
                        </a:spcAft>
                        <a:buNone/>
                      </a:pPr>
                      <a:r>
                        <a:rPr lang="en-GB"/>
                        <a:t>5</a:t>
                      </a:r>
                      <a:endParaRPr/>
                    </a:p>
                  </a:txBody>
                  <a:tcPr marT="91425" marB="91425" marR="91425" marL="91425"/>
                </a:tc>
                <a:tc>
                  <a:txBody>
                    <a:bodyPr/>
                    <a:lstStyle/>
                    <a:p>
                      <a:pPr indent="0" lvl="0" marL="0" rtl="0" algn="l">
                        <a:spcBef>
                          <a:spcPts val="0"/>
                        </a:spcBef>
                        <a:spcAft>
                          <a:spcPts val="0"/>
                        </a:spcAft>
                        <a:buNone/>
                      </a:pPr>
                      <a:r>
                        <a:rPr lang="en-GB"/>
                        <a:t>7</a:t>
                      </a:r>
                      <a:endParaRPr/>
                    </a:p>
                  </a:txBody>
                  <a:tcPr marT="91425" marB="91425" marR="91425" marL="91425"/>
                </a:tc>
                <a:tc>
                  <a:txBody>
                    <a:bodyPr/>
                    <a:lstStyle/>
                    <a:p>
                      <a:pPr indent="0" lvl="0" marL="0" rtl="0" algn="l">
                        <a:spcBef>
                          <a:spcPts val="0"/>
                        </a:spcBef>
                        <a:spcAft>
                          <a:spcPts val="0"/>
                        </a:spcAft>
                        <a:buNone/>
                      </a:pPr>
                      <a:r>
                        <a:rPr lang="en-GB"/>
                        <a:t>False</a:t>
                      </a:r>
                      <a:endParaRPr/>
                    </a:p>
                  </a:txBody>
                  <a:tcPr marT="91425" marB="91425" marR="91425" marL="91425"/>
                </a:tc>
              </a:tr>
            </a:tbl>
          </a:graphicData>
        </a:graphic>
      </p:graphicFrame>
      <p:sp>
        <p:nvSpPr>
          <p:cNvPr id="377" name="Google Shape;377;p54"/>
          <p:cNvSpPr/>
          <p:nvPr/>
        </p:nvSpPr>
        <p:spPr>
          <a:xfrm>
            <a:off x="5492375" y="1182300"/>
            <a:ext cx="172800" cy="219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4"/>
          <p:cNvSpPr/>
          <p:nvPr/>
        </p:nvSpPr>
        <p:spPr>
          <a:xfrm>
            <a:off x="7759050" y="1214525"/>
            <a:ext cx="172800" cy="219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6" name="Google Shape;386;p54"/>
          <p:cNvCxnSpPr>
            <a:stCxn id="377" idx="3"/>
            <a:endCxn id="378" idx="0"/>
          </p:cNvCxnSpPr>
          <p:nvPr/>
        </p:nvCxnSpPr>
        <p:spPr>
          <a:xfrm flipH="1">
            <a:off x="4743681" y="1369996"/>
            <a:ext cx="774000" cy="430200"/>
          </a:xfrm>
          <a:prstGeom prst="straightConnector1">
            <a:avLst/>
          </a:prstGeom>
          <a:noFill/>
          <a:ln cap="flat" cmpd="sng" w="9525">
            <a:solidFill>
              <a:schemeClr val="dk2"/>
            </a:solidFill>
            <a:prstDash val="solid"/>
            <a:round/>
            <a:headEnd len="med" w="med" type="none"/>
            <a:tailEnd len="med" w="med" type="none"/>
          </a:ln>
        </p:spPr>
      </p:cxnSp>
      <p:sp>
        <p:nvSpPr>
          <p:cNvPr id="387" name="Google Shape;387;p54"/>
          <p:cNvSpPr/>
          <p:nvPr/>
        </p:nvSpPr>
        <p:spPr>
          <a:xfrm>
            <a:off x="5436575" y="1800250"/>
            <a:ext cx="1105500" cy="28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Flag=False</a:t>
            </a:r>
            <a:endParaRPr/>
          </a:p>
        </p:txBody>
      </p:sp>
      <p:sp>
        <p:nvSpPr>
          <p:cNvPr id="388" name="Google Shape;388;p54"/>
          <p:cNvSpPr txBox="1"/>
          <p:nvPr/>
        </p:nvSpPr>
        <p:spPr>
          <a:xfrm>
            <a:off x="5209925" y="713700"/>
            <a:ext cx="737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t>c</a:t>
            </a:r>
            <a:endParaRPr b="1"/>
          </a:p>
        </p:txBody>
      </p:sp>
      <p:sp>
        <p:nvSpPr>
          <p:cNvPr id="389" name="Google Shape;389;p54"/>
          <p:cNvSpPr txBox="1"/>
          <p:nvPr/>
        </p:nvSpPr>
        <p:spPr>
          <a:xfrm>
            <a:off x="7676150" y="928963"/>
            <a:ext cx="737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t>c</a:t>
            </a:r>
            <a:endParaRPr b="1"/>
          </a:p>
        </p:txBody>
      </p:sp>
      <p:cxnSp>
        <p:nvCxnSpPr>
          <p:cNvPr id="390" name="Google Shape;390;p54"/>
          <p:cNvCxnSpPr>
            <a:stCxn id="377" idx="5"/>
            <a:endCxn id="387" idx="0"/>
          </p:cNvCxnSpPr>
          <p:nvPr/>
        </p:nvCxnSpPr>
        <p:spPr>
          <a:xfrm>
            <a:off x="5639869" y="1369996"/>
            <a:ext cx="349500" cy="430200"/>
          </a:xfrm>
          <a:prstGeom prst="straightConnector1">
            <a:avLst/>
          </a:prstGeom>
          <a:noFill/>
          <a:ln cap="flat" cmpd="sng" w="9525">
            <a:solidFill>
              <a:schemeClr val="dk2"/>
            </a:solidFill>
            <a:prstDash val="solid"/>
            <a:round/>
            <a:headEnd len="med" w="med" type="none"/>
            <a:tailEnd len="med" w="med" type="none"/>
          </a:ln>
        </p:spPr>
      </p:cxnSp>
      <p:cxnSp>
        <p:nvCxnSpPr>
          <p:cNvPr id="391" name="Google Shape;391;p54"/>
          <p:cNvCxnSpPr>
            <a:stCxn id="380" idx="3"/>
            <a:endCxn id="381" idx="0"/>
          </p:cNvCxnSpPr>
          <p:nvPr/>
        </p:nvCxnSpPr>
        <p:spPr>
          <a:xfrm flipH="1">
            <a:off x="7242556" y="1402221"/>
            <a:ext cx="541800" cy="398100"/>
          </a:xfrm>
          <a:prstGeom prst="straightConnector1">
            <a:avLst/>
          </a:prstGeom>
          <a:noFill/>
          <a:ln cap="flat" cmpd="sng" w="9525">
            <a:solidFill>
              <a:schemeClr val="dk2"/>
            </a:solidFill>
            <a:prstDash val="solid"/>
            <a:round/>
            <a:headEnd len="med" w="med" type="none"/>
            <a:tailEnd len="med" w="med" type="none"/>
          </a:ln>
        </p:spPr>
      </p:cxnSp>
      <p:sp>
        <p:nvSpPr>
          <p:cNvPr id="392" name="Google Shape;392;p54"/>
          <p:cNvSpPr/>
          <p:nvPr/>
        </p:nvSpPr>
        <p:spPr>
          <a:xfrm>
            <a:off x="8089150" y="1800250"/>
            <a:ext cx="1000200" cy="28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Flag=True</a:t>
            </a:r>
            <a:endParaRPr/>
          </a:p>
        </p:txBody>
      </p:sp>
      <p:cxnSp>
        <p:nvCxnSpPr>
          <p:cNvPr id="393" name="Google Shape;393;p54"/>
          <p:cNvCxnSpPr>
            <a:stCxn id="380" idx="6"/>
            <a:endCxn id="392" idx="0"/>
          </p:cNvCxnSpPr>
          <p:nvPr/>
        </p:nvCxnSpPr>
        <p:spPr>
          <a:xfrm>
            <a:off x="7931850" y="1324475"/>
            <a:ext cx="657300" cy="475800"/>
          </a:xfrm>
          <a:prstGeom prst="straightConnector1">
            <a:avLst/>
          </a:prstGeom>
          <a:noFill/>
          <a:ln cap="flat" cmpd="sng" w="9525">
            <a:solidFill>
              <a:schemeClr val="dk2"/>
            </a:solidFill>
            <a:prstDash val="solid"/>
            <a:round/>
            <a:headEnd len="med" w="med" type="none"/>
            <a:tailEnd len="med" w="med" type="none"/>
          </a:ln>
        </p:spPr>
      </p:cxnSp>
      <p:sp>
        <p:nvSpPr>
          <p:cNvPr id="394" name="Google Shape;394;p54"/>
          <p:cNvSpPr/>
          <p:nvPr/>
        </p:nvSpPr>
        <p:spPr>
          <a:xfrm rot="10800000">
            <a:off x="5172925" y="2693275"/>
            <a:ext cx="2459100" cy="2098800"/>
          </a:xfrm>
          <a:prstGeom prst="frame">
            <a:avLst>
              <a:gd fmla="val 1250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4"/>
          <p:cNvSpPr txBox="1"/>
          <p:nvPr/>
        </p:nvSpPr>
        <p:spPr>
          <a:xfrm>
            <a:off x="5947625" y="3016375"/>
            <a:ext cx="54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b</a:t>
            </a:r>
            <a:r>
              <a:rPr lang="en-GB"/>
              <a:t>=</a:t>
            </a:r>
            <a:r>
              <a:rPr lang="en-GB">
                <a:solidFill>
                  <a:srgbClr val="FF9900"/>
                </a:solidFill>
              </a:rPr>
              <a:t>4</a:t>
            </a:r>
            <a:endParaRPr>
              <a:solidFill>
                <a:srgbClr val="FF9900"/>
              </a:solidFill>
            </a:endParaRPr>
          </a:p>
        </p:txBody>
      </p:sp>
      <p:sp>
        <p:nvSpPr>
          <p:cNvPr id="396" name="Google Shape;396;p54"/>
          <p:cNvSpPr txBox="1"/>
          <p:nvPr/>
        </p:nvSpPr>
        <p:spPr>
          <a:xfrm>
            <a:off x="5436575" y="3522500"/>
            <a:ext cx="48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a</a:t>
            </a:r>
            <a:r>
              <a:rPr lang="en-GB"/>
              <a:t>=2</a:t>
            </a:r>
            <a:endParaRPr/>
          </a:p>
        </p:txBody>
      </p:sp>
      <p:sp>
        <p:nvSpPr>
          <p:cNvPr id="397" name="Google Shape;397;p54"/>
          <p:cNvSpPr txBox="1"/>
          <p:nvPr/>
        </p:nvSpPr>
        <p:spPr>
          <a:xfrm>
            <a:off x="5952625" y="3892200"/>
            <a:ext cx="54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b</a:t>
            </a:r>
            <a:r>
              <a:rPr lang="en-GB"/>
              <a:t>=</a:t>
            </a:r>
            <a:r>
              <a:rPr lang="en-GB">
                <a:solidFill>
                  <a:srgbClr val="FF0000"/>
                </a:solidFill>
              </a:rPr>
              <a:t>5</a:t>
            </a:r>
            <a:endParaRPr>
              <a:solidFill>
                <a:srgbClr val="FF0000"/>
              </a:solidFill>
            </a:endParaRPr>
          </a:p>
        </p:txBody>
      </p:sp>
      <p:sp>
        <p:nvSpPr>
          <p:cNvPr id="398" name="Google Shape;398;p54"/>
          <p:cNvSpPr txBox="1"/>
          <p:nvPr/>
        </p:nvSpPr>
        <p:spPr>
          <a:xfrm>
            <a:off x="4967119" y="1299325"/>
            <a:ext cx="41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9900"/>
                </a:solidFill>
              </a:rPr>
              <a:t>8</a:t>
            </a:r>
            <a:endParaRPr>
              <a:solidFill>
                <a:srgbClr val="FF9900"/>
              </a:solidFill>
            </a:endParaRPr>
          </a:p>
        </p:txBody>
      </p:sp>
      <p:sp>
        <p:nvSpPr>
          <p:cNvPr id="399" name="Google Shape;399;p54"/>
          <p:cNvSpPr txBox="1"/>
          <p:nvPr/>
        </p:nvSpPr>
        <p:spPr>
          <a:xfrm>
            <a:off x="5729119" y="1299325"/>
            <a:ext cx="41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9900"/>
                </a:solidFill>
              </a:rPr>
              <a:t>5</a:t>
            </a:r>
            <a:endParaRPr>
              <a:solidFill>
                <a:srgbClr val="FF9900"/>
              </a:solidFill>
            </a:endParaRPr>
          </a:p>
        </p:txBody>
      </p:sp>
      <p:sp>
        <p:nvSpPr>
          <p:cNvPr id="400" name="Google Shape;400;p54"/>
          <p:cNvSpPr txBox="1"/>
          <p:nvPr/>
        </p:nvSpPr>
        <p:spPr>
          <a:xfrm>
            <a:off x="7180850" y="1299325"/>
            <a:ext cx="34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0000"/>
                </a:solidFill>
              </a:rPr>
              <a:t>9</a:t>
            </a:r>
            <a:endParaRPr>
              <a:solidFill>
                <a:srgbClr val="FF0000"/>
              </a:solidFill>
            </a:endParaRPr>
          </a:p>
        </p:txBody>
      </p:sp>
      <p:sp>
        <p:nvSpPr>
          <p:cNvPr id="401" name="Google Shape;401;p54"/>
          <p:cNvSpPr txBox="1"/>
          <p:nvPr/>
        </p:nvSpPr>
        <p:spPr>
          <a:xfrm>
            <a:off x="8247650" y="1299325"/>
            <a:ext cx="34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0000"/>
                </a:solidFill>
              </a:rPr>
              <a:t>7</a:t>
            </a:r>
            <a:endParaRPr>
              <a:solidFill>
                <a:srgbClr val="FF0000"/>
              </a:solidFill>
            </a:endParaRPr>
          </a:p>
        </p:txBody>
      </p:sp>
      <p:cxnSp>
        <p:nvCxnSpPr>
          <p:cNvPr id="402" name="Google Shape;402;p54"/>
          <p:cNvCxnSpPr>
            <a:stCxn id="394" idx="2"/>
            <a:endCxn id="394" idx="0"/>
          </p:cNvCxnSpPr>
          <p:nvPr/>
        </p:nvCxnSpPr>
        <p:spPr>
          <a:xfrm>
            <a:off x="6402475" y="2693275"/>
            <a:ext cx="0" cy="2098800"/>
          </a:xfrm>
          <a:prstGeom prst="straightConnector1">
            <a:avLst/>
          </a:prstGeom>
          <a:noFill/>
          <a:ln cap="flat" cmpd="sng" w="38100">
            <a:solidFill>
              <a:srgbClr val="00FFFF"/>
            </a:solidFill>
            <a:prstDash val="solid"/>
            <a:round/>
            <a:headEnd len="med" w="med" type="none"/>
            <a:tailEnd len="med" w="med" type="none"/>
          </a:ln>
        </p:spPr>
      </p:cxnSp>
      <p:cxnSp>
        <p:nvCxnSpPr>
          <p:cNvPr id="403" name="Google Shape;403;p54"/>
          <p:cNvCxnSpPr/>
          <p:nvPr/>
        </p:nvCxnSpPr>
        <p:spPr>
          <a:xfrm flipH="1" rot="10800000">
            <a:off x="6414336" y="3390424"/>
            <a:ext cx="970200" cy="7500"/>
          </a:xfrm>
          <a:prstGeom prst="straightConnector1">
            <a:avLst/>
          </a:prstGeom>
          <a:noFill/>
          <a:ln cap="flat" cmpd="sng" w="38100">
            <a:solidFill>
              <a:srgbClr val="00FFFF"/>
            </a:solidFill>
            <a:prstDash val="solid"/>
            <a:round/>
            <a:headEnd len="med" w="med" type="none"/>
            <a:tailEnd len="med" w="med" type="none"/>
          </a:ln>
        </p:spPr>
      </p:cxnSp>
      <p:cxnSp>
        <p:nvCxnSpPr>
          <p:cNvPr id="404" name="Google Shape;404;p54"/>
          <p:cNvCxnSpPr/>
          <p:nvPr/>
        </p:nvCxnSpPr>
        <p:spPr>
          <a:xfrm flipH="1" rot="10800000">
            <a:off x="6414336" y="4113822"/>
            <a:ext cx="970200" cy="7500"/>
          </a:xfrm>
          <a:prstGeom prst="straightConnector1">
            <a:avLst/>
          </a:prstGeom>
          <a:noFill/>
          <a:ln cap="flat" cmpd="sng" w="38100">
            <a:solidFill>
              <a:srgbClr val="00FFFF"/>
            </a:solidFill>
            <a:prstDash val="solid"/>
            <a:round/>
            <a:headEnd len="med" w="med" type="none"/>
            <a:tailEnd len="med" w="med" type="none"/>
          </a:ln>
        </p:spPr>
      </p:cxnSp>
      <p:sp>
        <p:nvSpPr>
          <p:cNvPr id="405" name="Google Shape;405;p54"/>
          <p:cNvSpPr txBox="1"/>
          <p:nvPr/>
        </p:nvSpPr>
        <p:spPr>
          <a:xfrm>
            <a:off x="6402475" y="2971325"/>
            <a:ext cx="95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c</a:t>
            </a:r>
            <a:r>
              <a:rPr lang="en-GB"/>
              <a:t>=</a:t>
            </a:r>
            <a:r>
              <a:rPr lang="en-GB">
                <a:solidFill>
                  <a:srgbClr val="FF9900"/>
                </a:solidFill>
              </a:rPr>
              <a:t>8, True</a:t>
            </a:r>
            <a:endParaRPr>
              <a:solidFill>
                <a:srgbClr val="FF9900"/>
              </a:solidFill>
            </a:endParaRPr>
          </a:p>
        </p:txBody>
      </p:sp>
      <p:sp>
        <p:nvSpPr>
          <p:cNvPr id="406" name="Google Shape;406;p54"/>
          <p:cNvSpPr txBox="1"/>
          <p:nvPr/>
        </p:nvSpPr>
        <p:spPr>
          <a:xfrm>
            <a:off x="6402475" y="3733325"/>
            <a:ext cx="95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c</a:t>
            </a:r>
            <a:r>
              <a:rPr lang="en-GB"/>
              <a:t>=</a:t>
            </a:r>
            <a:r>
              <a:rPr lang="en-GB">
                <a:solidFill>
                  <a:srgbClr val="FF0000"/>
                </a:solidFill>
              </a:rPr>
              <a:t>9</a:t>
            </a:r>
            <a:r>
              <a:rPr lang="en-GB">
                <a:solidFill>
                  <a:srgbClr val="FF0000"/>
                </a:solidFill>
              </a:rPr>
              <a:t>, True</a:t>
            </a:r>
            <a:endParaRPr>
              <a:solidFill>
                <a:srgbClr val="FF0000"/>
              </a:solidFill>
            </a:endParaRPr>
          </a:p>
        </p:txBody>
      </p:sp>
      <p:sp>
        <p:nvSpPr>
          <p:cNvPr id="407" name="Google Shape;407;p54"/>
          <p:cNvSpPr txBox="1"/>
          <p:nvPr/>
        </p:nvSpPr>
        <p:spPr>
          <a:xfrm>
            <a:off x="6361375" y="3352325"/>
            <a:ext cx="100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c</a:t>
            </a:r>
            <a:r>
              <a:rPr lang="en-GB"/>
              <a:t>=</a:t>
            </a:r>
            <a:r>
              <a:rPr lang="en-GB">
                <a:solidFill>
                  <a:srgbClr val="FF9900"/>
                </a:solidFill>
              </a:rPr>
              <a:t>5</a:t>
            </a:r>
            <a:r>
              <a:rPr lang="en-GB">
                <a:solidFill>
                  <a:srgbClr val="FF9900"/>
                </a:solidFill>
              </a:rPr>
              <a:t>,False</a:t>
            </a:r>
            <a:endParaRPr>
              <a:solidFill>
                <a:srgbClr val="FF9900"/>
              </a:solidFill>
            </a:endParaRPr>
          </a:p>
        </p:txBody>
      </p:sp>
      <p:sp>
        <p:nvSpPr>
          <p:cNvPr id="408" name="Google Shape;408;p54"/>
          <p:cNvSpPr txBox="1"/>
          <p:nvPr/>
        </p:nvSpPr>
        <p:spPr>
          <a:xfrm>
            <a:off x="6361375" y="4190525"/>
            <a:ext cx="100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c</a:t>
            </a:r>
            <a:r>
              <a:rPr lang="en-GB"/>
              <a:t>=</a:t>
            </a:r>
            <a:r>
              <a:rPr lang="en-GB">
                <a:solidFill>
                  <a:srgbClr val="FF0000"/>
                </a:solidFill>
              </a:rPr>
              <a:t>7</a:t>
            </a:r>
            <a:r>
              <a:rPr lang="en-GB">
                <a:solidFill>
                  <a:srgbClr val="FF0000"/>
                </a:solidFill>
              </a:rPr>
              <a:t>,False</a:t>
            </a:r>
            <a:endParaRPr>
              <a:solidFill>
                <a:srgbClr val="FF0000"/>
              </a:solidFill>
            </a:endParaRPr>
          </a:p>
        </p:txBody>
      </p:sp>
      <p:cxnSp>
        <p:nvCxnSpPr>
          <p:cNvPr id="409" name="Google Shape;409;p54"/>
          <p:cNvCxnSpPr/>
          <p:nvPr/>
        </p:nvCxnSpPr>
        <p:spPr>
          <a:xfrm>
            <a:off x="3202075" y="2693275"/>
            <a:ext cx="0" cy="2098800"/>
          </a:xfrm>
          <a:prstGeom prst="straightConnector1">
            <a:avLst/>
          </a:prstGeom>
          <a:noFill/>
          <a:ln cap="flat" cmpd="sng" w="38100">
            <a:solidFill>
              <a:srgbClr val="00FFFF"/>
            </a:solidFill>
            <a:prstDash val="solid"/>
            <a:round/>
            <a:headEnd len="med" w="med" type="none"/>
            <a:tailEnd len="med" w="med" type="none"/>
          </a:ln>
        </p:spPr>
      </p:cxnSp>
      <p:cxnSp>
        <p:nvCxnSpPr>
          <p:cNvPr id="410" name="Google Shape;410;p54"/>
          <p:cNvCxnSpPr/>
          <p:nvPr/>
        </p:nvCxnSpPr>
        <p:spPr>
          <a:xfrm flipH="1" rot="10800000">
            <a:off x="3227700" y="3618500"/>
            <a:ext cx="1248000" cy="2100"/>
          </a:xfrm>
          <a:prstGeom prst="straightConnector1">
            <a:avLst/>
          </a:prstGeom>
          <a:noFill/>
          <a:ln cap="flat" cmpd="sng" w="38100">
            <a:solidFill>
              <a:srgbClr val="00FFFF"/>
            </a:solidFill>
            <a:prstDash val="solid"/>
            <a:round/>
            <a:headEnd len="med" w="med" type="none"/>
            <a:tailEnd len="med" w="med" type="none"/>
          </a:ln>
        </p:spPr>
      </p:cxnSp>
      <p:cxnSp>
        <p:nvCxnSpPr>
          <p:cNvPr id="411" name="Google Shape;411;p54"/>
          <p:cNvCxnSpPr/>
          <p:nvPr/>
        </p:nvCxnSpPr>
        <p:spPr>
          <a:xfrm flipH="1" rot="10800000">
            <a:off x="5976025" y="3719450"/>
            <a:ext cx="1395300" cy="6300"/>
          </a:xfrm>
          <a:prstGeom prst="straightConnector1">
            <a:avLst/>
          </a:prstGeom>
          <a:noFill/>
          <a:ln cap="flat" cmpd="sng" w="38100">
            <a:solidFill>
              <a:srgbClr val="00FFFF"/>
            </a:solidFill>
            <a:prstDash val="solid"/>
            <a:round/>
            <a:headEnd len="med" w="med" type="none"/>
            <a:tailEnd len="med" w="med" type="none"/>
          </a:ln>
        </p:spPr>
      </p:cxnSp>
      <p:cxnSp>
        <p:nvCxnSpPr>
          <p:cNvPr id="412" name="Google Shape;412;p54"/>
          <p:cNvCxnSpPr/>
          <p:nvPr/>
        </p:nvCxnSpPr>
        <p:spPr>
          <a:xfrm>
            <a:off x="5945275" y="2693275"/>
            <a:ext cx="0" cy="2098800"/>
          </a:xfrm>
          <a:prstGeom prst="straightConnector1">
            <a:avLst/>
          </a:prstGeom>
          <a:noFill/>
          <a:ln cap="flat" cmpd="sng" w="38100">
            <a:solidFill>
              <a:srgbClr val="00FFFF"/>
            </a:solidFill>
            <a:prstDash val="solid"/>
            <a:round/>
            <a:headEnd len="med" w="med" type="none"/>
            <a:tailEnd len="med" w="med" type="non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Types of nodes in a decision tree</a:t>
            </a:r>
            <a:endParaRPr/>
          </a:p>
        </p:txBody>
      </p:sp>
      <p:sp>
        <p:nvSpPr>
          <p:cNvPr id="418" name="Google Shape;418;p55"/>
          <p:cNvSpPr/>
          <p:nvPr/>
        </p:nvSpPr>
        <p:spPr>
          <a:xfrm>
            <a:off x="2914775" y="1787150"/>
            <a:ext cx="172800" cy="219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9" name="Google Shape;419;p55"/>
          <p:cNvCxnSpPr>
            <a:stCxn id="418" idx="3"/>
          </p:cNvCxnSpPr>
          <p:nvPr/>
        </p:nvCxnSpPr>
        <p:spPr>
          <a:xfrm flipH="1">
            <a:off x="1961181" y="1974846"/>
            <a:ext cx="978900" cy="475800"/>
          </a:xfrm>
          <a:prstGeom prst="straightConnector1">
            <a:avLst/>
          </a:prstGeom>
          <a:noFill/>
          <a:ln cap="flat" cmpd="sng" w="9525">
            <a:solidFill>
              <a:schemeClr val="dk2"/>
            </a:solidFill>
            <a:prstDash val="solid"/>
            <a:round/>
            <a:headEnd len="med" w="med" type="none"/>
            <a:tailEnd len="med" w="med" type="none"/>
          </a:ln>
        </p:spPr>
      </p:cxnSp>
      <p:cxnSp>
        <p:nvCxnSpPr>
          <p:cNvPr id="420" name="Google Shape;420;p55"/>
          <p:cNvCxnSpPr>
            <a:stCxn id="418" idx="5"/>
          </p:cNvCxnSpPr>
          <p:nvPr/>
        </p:nvCxnSpPr>
        <p:spPr>
          <a:xfrm>
            <a:off x="3062269" y="1974846"/>
            <a:ext cx="735000" cy="475800"/>
          </a:xfrm>
          <a:prstGeom prst="straightConnector1">
            <a:avLst/>
          </a:prstGeom>
          <a:noFill/>
          <a:ln cap="flat" cmpd="sng" w="9525">
            <a:solidFill>
              <a:schemeClr val="dk2"/>
            </a:solidFill>
            <a:prstDash val="solid"/>
            <a:round/>
            <a:headEnd len="med" w="med" type="none"/>
            <a:tailEnd len="med" w="med" type="none"/>
          </a:ln>
        </p:spPr>
      </p:cxnSp>
      <p:sp>
        <p:nvSpPr>
          <p:cNvPr id="421" name="Google Shape;421;p55"/>
          <p:cNvSpPr txBox="1"/>
          <p:nvPr/>
        </p:nvSpPr>
        <p:spPr>
          <a:xfrm>
            <a:off x="3306100" y="1898650"/>
            <a:ext cx="63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True</a:t>
            </a:r>
            <a:endParaRPr/>
          </a:p>
        </p:txBody>
      </p:sp>
      <p:sp>
        <p:nvSpPr>
          <p:cNvPr id="422" name="Google Shape;422;p55"/>
          <p:cNvSpPr txBox="1"/>
          <p:nvPr/>
        </p:nvSpPr>
        <p:spPr>
          <a:xfrm>
            <a:off x="2010700" y="1898650"/>
            <a:ext cx="63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False</a:t>
            </a:r>
            <a:endParaRPr/>
          </a:p>
        </p:txBody>
      </p:sp>
      <p:sp>
        <p:nvSpPr>
          <p:cNvPr id="423" name="Google Shape;423;p55"/>
          <p:cNvSpPr txBox="1"/>
          <p:nvPr/>
        </p:nvSpPr>
        <p:spPr>
          <a:xfrm>
            <a:off x="2596175" y="1448588"/>
            <a:ext cx="94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boolean</a:t>
            </a:r>
            <a:endParaRPr/>
          </a:p>
        </p:txBody>
      </p:sp>
      <p:sp>
        <p:nvSpPr>
          <p:cNvPr id="424" name="Google Shape;424;p55"/>
          <p:cNvSpPr/>
          <p:nvPr/>
        </p:nvSpPr>
        <p:spPr>
          <a:xfrm>
            <a:off x="2838575" y="3158750"/>
            <a:ext cx="172800" cy="219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5" name="Google Shape;425;p55"/>
          <p:cNvCxnSpPr>
            <a:stCxn id="424" idx="3"/>
          </p:cNvCxnSpPr>
          <p:nvPr/>
        </p:nvCxnSpPr>
        <p:spPr>
          <a:xfrm flipH="1">
            <a:off x="1884981" y="3346446"/>
            <a:ext cx="978900" cy="475800"/>
          </a:xfrm>
          <a:prstGeom prst="straightConnector1">
            <a:avLst/>
          </a:prstGeom>
          <a:noFill/>
          <a:ln cap="flat" cmpd="sng" w="9525">
            <a:solidFill>
              <a:schemeClr val="dk2"/>
            </a:solidFill>
            <a:prstDash val="solid"/>
            <a:round/>
            <a:headEnd len="med" w="med" type="none"/>
            <a:tailEnd len="med" w="med" type="none"/>
          </a:ln>
        </p:spPr>
      </p:cxnSp>
      <p:cxnSp>
        <p:nvCxnSpPr>
          <p:cNvPr id="426" name="Google Shape;426;p55"/>
          <p:cNvCxnSpPr>
            <a:stCxn id="424" idx="5"/>
          </p:cNvCxnSpPr>
          <p:nvPr/>
        </p:nvCxnSpPr>
        <p:spPr>
          <a:xfrm>
            <a:off x="2986069" y="3346446"/>
            <a:ext cx="735000" cy="475800"/>
          </a:xfrm>
          <a:prstGeom prst="straightConnector1">
            <a:avLst/>
          </a:prstGeom>
          <a:noFill/>
          <a:ln cap="flat" cmpd="sng" w="9525">
            <a:solidFill>
              <a:schemeClr val="dk2"/>
            </a:solidFill>
            <a:prstDash val="solid"/>
            <a:round/>
            <a:headEnd len="med" w="med" type="none"/>
            <a:tailEnd len="med" w="med" type="none"/>
          </a:ln>
        </p:spPr>
      </p:cxnSp>
      <p:sp>
        <p:nvSpPr>
          <p:cNvPr id="427" name="Google Shape;427;p55"/>
          <p:cNvSpPr txBox="1"/>
          <p:nvPr/>
        </p:nvSpPr>
        <p:spPr>
          <a:xfrm>
            <a:off x="3229900" y="3270250"/>
            <a:ext cx="30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8</a:t>
            </a:r>
            <a:endParaRPr/>
          </a:p>
        </p:txBody>
      </p:sp>
      <p:sp>
        <p:nvSpPr>
          <p:cNvPr id="428" name="Google Shape;428;p55"/>
          <p:cNvSpPr txBox="1"/>
          <p:nvPr/>
        </p:nvSpPr>
        <p:spPr>
          <a:xfrm>
            <a:off x="1934500" y="3270250"/>
            <a:ext cx="63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4</a:t>
            </a:r>
            <a:endParaRPr/>
          </a:p>
        </p:txBody>
      </p:sp>
      <p:sp>
        <p:nvSpPr>
          <p:cNvPr id="429" name="Google Shape;429;p55"/>
          <p:cNvSpPr txBox="1"/>
          <p:nvPr/>
        </p:nvSpPr>
        <p:spPr>
          <a:xfrm>
            <a:off x="2519975" y="2820200"/>
            <a:ext cx="107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numerical</a:t>
            </a:r>
            <a:endParaRPr/>
          </a:p>
        </p:txBody>
      </p:sp>
      <p:cxnSp>
        <p:nvCxnSpPr>
          <p:cNvPr id="430" name="Google Shape;430;p55"/>
          <p:cNvCxnSpPr/>
          <p:nvPr/>
        </p:nvCxnSpPr>
        <p:spPr>
          <a:xfrm flipH="1">
            <a:off x="2349700" y="3378650"/>
            <a:ext cx="548700" cy="874800"/>
          </a:xfrm>
          <a:prstGeom prst="straightConnector1">
            <a:avLst/>
          </a:prstGeom>
          <a:noFill/>
          <a:ln cap="flat" cmpd="sng" w="9525">
            <a:solidFill>
              <a:schemeClr val="dk2"/>
            </a:solidFill>
            <a:prstDash val="solid"/>
            <a:round/>
            <a:headEnd len="med" w="med" type="none"/>
            <a:tailEnd len="med" w="med" type="none"/>
          </a:ln>
        </p:spPr>
      </p:cxnSp>
      <p:cxnSp>
        <p:nvCxnSpPr>
          <p:cNvPr id="431" name="Google Shape;431;p55"/>
          <p:cNvCxnSpPr>
            <a:stCxn id="424" idx="4"/>
          </p:cNvCxnSpPr>
          <p:nvPr/>
        </p:nvCxnSpPr>
        <p:spPr>
          <a:xfrm>
            <a:off x="2924975" y="3378650"/>
            <a:ext cx="518700" cy="831300"/>
          </a:xfrm>
          <a:prstGeom prst="straightConnector1">
            <a:avLst/>
          </a:prstGeom>
          <a:noFill/>
          <a:ln cap="flat" cmpd="sng" w="9525">
            <a:solidFill>
              <a:schemeClr val="dk2"/>
            </a:solidFill>
            <a:prstDash val="solid"/>
            <a:round/>
            <a:headEnd len="med" w="med" type="none"/>
            <a:tailEnd len="med" w="med" type="none"/>
          </a:ln>
        </p:spPr>
      </p:cxnSp>
      <p:sp>
        <p:nvSpPr>
          <p:cNvPr id="432" name="Google Shape;432;p55"/>
          <p:cNvSpPr txBox="1"/>
          <p:nvPr/>
        </p:nvSpPr>
        <p:spPr>
          <a:xfrm>
            <a:off x="3153700" y="3651250"/>
            <a:ext cx="30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9</a:t>
            </a:r>
            <a:endParaRPr/>
          </a:p>
        </p:txBody>
      </p:sp>
      <p:sp>
        <p:nvSpPr>
          <p:cNvPr id="433" name="Google Shape;433;p55"/>
          <p:cNvSpPr txBox="1"/>
          <p:nvPr/>
        </p:nvSpPr>
        <p:spPr>
          <a:xfrm>
            <a:off x="2315500" y="3651250"/>
            <a:ext cx="30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7</a:t>
            </a:r>
            <a:endParaRPr/>
          </a:p>
        </p:txBody>
      </p:sp>
      <p:sp>
        <p:nvSpPr>
          <p:cNvPr id="434" name="Google Shape;434;p55"/>
          <p:cNvSpPr/>
          <p:nvPr/>
        </p:nvSpPr>
        <p:spPr>
          <a:xfrm>
            <a:off x="5581775" y="1634750"/>
            <a:ext cx="172800" cy="219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5" name="Google Shape;435;p55"/>
          <p:cNvCxnSpPr>
            <a:stCxn id="434" idx="3"/>
          </p:cNvCxnSpPr>
          <p:nvPr/>
        </p:nvCxnSpPr>
        <p:spPr>
          <a:xfrm flipH="1">
            <a:off x="4628181" y="1822446"/>
            <a:ext cx="978900" cy="475800"/>
          </a:xfrm>
          <a:prstGeom prst="straightConnector1">
            <a:avLst/>
          </a:prstGeom>
          <a:noFill/>
          <a:ln cap="flat" cmpd="sng" w="9525">
            <a:solidFill>
              <a:schemeClr val="dk2"/>
            </a:solidFill>
            <a:prstDash val="solid"/>
            <a:round/>
            <a:headEnd len="med" w="med" type="none"/>
            <a:tailEnd len="med" w="med" type="none"/>
          </a:ln>
        </p:spPr>
      </p:cxnSp>
      <p:cxnSp>
        <p:nvCxnSpPr>
          <p:cNvPr id="436" name="Google Shape;436;p55"/>
          <p:cNvCxnSpPr>
            <a:stCxn id="434" idx="5"/>
          </p:cNvCxnSpPr>
          <p:nvPr/>
        </p:nvCxnSpPr>
        <p:spPr>
          <a:xfrm>
            <a:off x="5729269" y="1822446"/>
            <a:ext cx="735000" cy="475800"/>
          </a:xfrm>
          <a:prstGeom prst="straightConnector1">
            <a:avLst/>
          </a:prstGeom>
          <a:noFill/>
          <a:ln cap="flat" cmpd="sng" w="9525">
            <a:solidFill>
              <a:schemeClr val="dk2"/>
            </a:solidFill>
            <a:prstDash val="solid"/>
            <a:round/>
            <a:headEnd len="med" w="med" type="none"/>
            <a:tailEnd len="med" w="med" type="none"/>
          </a:ln>
        </p:spPr>
      </p:cxnSp>
      <p:sp>
        <p:nvSpPr>
          <p:cNvPr id="437" name="Google Shape;437;p55"/>
          <p:cNvSpPr txBox="1"/>
          <p:nvPr/>
        </p:nvSpPr>
        <p:spPr>
          <a:xfrm>
            <a:off x="5973100" y="1746250"/>
            <a:ext cx="57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blue</a:t>
            </a:r>
            <a:endParaRPr/>
          </a:p>
        </p:txBody>
      </p:sp>
      <p:sp>
        <p:nvSpPr>
          <p:cNvPr id="438" name="Google Shape;438;p55"/>
          <p:cNvSpPr txBox="1"/>
          <p:nvPr/>
        </p:nvSpPr>
        <p:spPr>
          <a:xfrm>
            <a:off x="4525900" y="1746250"/>
            <a:ext cx="83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orange</a:t>
            </a:r>
            <a:endParaRPr/>
          </a:p>
        </p:txBody>
      </p:sp>
      <p:sp>
        <p:nvSpPr>
          <p:cNvPr id="439" name="Google Shape;439;p55"/>
          <p:cNvSpPr txBox="1"/>
          <p:nvPr/>
        </p:nvSpPr>
        <p:spPr>
          <a:xfrm>
            <a:off x="5204150" y="1296200"/>
            <a:ext cx="113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Categorical</a:t>
            </a:r>
            <a:endParaRPr/>
          </a:p>
        </p:txBody>
      </p:sp>
      <p:cxnSp>
        <p:nvCxnSpPr>
          <p:cNvPr id="440" name="Google Shape;440;p55"/>
          <p:cNvCxnSpPr/>
          <p:nvPr/>
        </p:nvCxnSpPr>
        <p:spPr>
          <a:xfrm flipH="1">
            <a:off x="5092900" y="1854650"/>
            <a:ext cx="548700" cy="874800"/>
          </a:xfrm>
          <a:prstGeom prst="straightConnector1">
            <a:avLst/>
          </a:prstGeom>
          <a:noFill/>
          <a:ln cap="flat" cmpd="sng" w="9525">
            <a:solidFill>
              <a:schemeClr val="dk2"/>
            </a:solidFill>
            <a:prstDash val="solid"/>
            <a:round/>
            <a:headEnd len="med" w="med" type="none"/>
            <a:tailEnd len="med" w="med" type="none"/>
          </a:ln>
        </p:spPr>
      </p:cxnSp>
      <p:cxnSp>
        <p:nvCxnSpPr>
          <p:cNvPr id="441" name="Google Shape;441;p55"/>
          <p:cNvCxnSpPr>
            <a:stCxn id="434" idx="4"/>
          </p:cNvCxnSpPr>
          <p:nvPr/>
        </p:nvCxnSpPr>
        <p:spPr>
          <a:xfrm>
            <a:off x="5668175" y="1854650"/>
            <a:ext cx="518700" cy="831300"/>
          </a:xfrm>
          <a:prstGeom prst="straightConnector1">
            <a:avLst/>
          </a:prstGeom>
          <a:noFill/>
          <a:ln cap="flat" cmpd="sng" w="9525">
            <a:solidFill>
              <a:schemeClr val="dk2"/>
            </a:solidFill>
            <a:prstDash val="solid"/>
            <a:round/>
            <a:headEnd len="med" w="med" type="none"/>
            <a:tailEnd len="med" w="med" type="none"/>
          </a:ln>
        </p:spPr>
      </p:cxnSp>
      <p:sp>
        <p:nvSpPr>
          <p:cNvPr id="442" name="Google Shape;442;p55"/>
          <p:cNvSpPr txBox="1"/>
          <p:nvPr/>
        </p:nvSpPr>
        <p:spPr>
          <a:xfrm>
            <a:off x="5896900" y="2127250"/>
            <a:ext cx="85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yellow</a:t>
            </a:r>
            <a:endParaRPr/>
          </a:p>
        </p:txBody>
      </p:sp>
      <p:sp>
        <p:nvSpPr>
          <p:cNvPr id="443" name="Google Shape;443;p55"/>
          <p:cNvSpPr txBox="1"/>
          <p:nvPr/>
        </p:nvSpPr>
        <p:spPr>
          <a:xfrm>
            <a:off x="4726000" y="2146450"/>
            <a:ext cx="70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green</a:t>
            </a:r>
            <a:endParaRPr/>
          </a:p>
        </p:txBody>
      </p:sp>
      <p:sp>
        <p:nvSpPr>
          <p:cNvPr id="444" name="Google Shape;444;p55"/>
          <p:cNvSpPr/>
          <p:nvPr/>
        </p:nvSpPr>
        <p:spPr>
          <a:xfrm>
            <a:off x="5581775" y="3387350"/>
            <a:ext cx="172800" cy="219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5" name="Google Shape;445;p55"/>
          <p:cNvCxnSpPr>
            <a:stCxn id="444" idx="3"/>
          </p:cNvCxnSpPr>
          <p:nvPr/>
        </p:nvCxnSpPr>
        <p:spPr>
          <a:xfrm flipH="1">
            <a:off x="4628181" y="3575046"/>
            <a:ext cx="978900" cy="475800"/>
          </a:xfrm>
          <a:prstGeom prst="straightConnector1">
            <a:avLst/>
          </a:prstGeom>
          <a:noFill/>
          <a:ln cap="flat" cmpd="sng" w="9525">
            <a:solidFill>
              <a:schemeClr val="dk2"/>
            </a:solidFill>
            <a:prstDash val="solid"/>
            <a:round/>
            <a:headEnd len="med" w="med" type="none"/>
            <a:tailEnd len="med" w="med" type="none"/>
          </a:ln>
        </p:spPr>
      </p:cxnSp>
      <p:cxnSp>
        <p:nvCxnSpPr>
          <p:cNvPr id="446" name="Google Shape;446;p55"/>
          <p:cNvCxnSpPr>
            <a:stCxn id="444" idx="5"/>
          </p:cNvCxnSpPr>
          <p:nvPr/>
        </p:nvCxnSpPr>
        <p:spPr>
          <a:xfrm>
            <a:off x="5729269" y="3575046"/>
            <a:ext cx="735000" cy="475800"/>
          </a:xfrm>
          <a:prstGeom prst="straightConnector1">
            <a:avLst/>
          </a:prstGeom>
          <a:noFill/>
          <a:ln cap="flat" cmpd="sng" w="9525">
            <a:solidFill>
              <a:schemeClr val="dk2"/>
            </a:solidFill>
            <a:prstDash val="solid"/>
            <a:round/>
            <a:headEnd len="med" w="med" type="none"/>
            <a:tailEnd len="med" w="med" type="none"/>
          </a:ln>
        </p:spPr>
      </p:cxnSp>
      <p:sp>
        <p:nvSpPr>
          <p:cNvPr id="447" name="Google Shape;447;p55"/>
          <p:cNvSpPr txBox="1"/>
          <p:nvPr/>
        </p:nvSpPr>
        <p:spPr>
          <a:xfrm>
            <a:off x="5973100" y="3498850"/>
            <a:ext cx="97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5.0 to 6.0</a:t>
            </a:r>
            <a:endParaRPr/>
          </a:p>
        </p:txBody>
      </p:sp>
      <p:sp>
        <p:nvSpPr>
          <p:cNvPr id="448" name="Google Shape;448;p55"/>
          <p:cNvSpPr txBox="1"/>
          <p:nvPr/>
        </p:nvSpPr>
        <p:spPr>
          <a:xfrm>
            <a:off x="4497750" y="3460450"/>
            <a:ext cx="94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0.1 to 0.5</a:t>
            </a:r>
            <a:endParaRPr/>
          </a:p>
        </p:txBody>
      </p:sp>
      <p:sp>
        <p:nvSpPr>
          <p:cNvPr id="449" name="Google Shape;449;p55"/>
          <p:cNvSpPr txBox="1"/>
          <p:nvPr/>
        </p:nvSpPr>
        <p:spPr>
          <a:xfrm>
            <a:off x="5204150" y="3048800"/>
            <a:ext cx="113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Floats</a:t>
            </a:r>
            <a:endParaRPr/>
          </a:p>
        </p:txBody>
      </p:sp>
      <p:cxnSp>
        <p:nvCxnSpPr>
          <p:cNvPr id="450" name="Google Shape;450;p55"/>
          <p:cNvCxnSpPr/>
          <p:nvPr/>
        </p:nvCxnSpPr>
        <p:spPr>
          <a:xfrm flipH="1">
            <a:off x="5092900" y="3607250"/>
            <a:ext cx="548700" cy="874800"/>
          </a:xfrm>
          <a:prstGeom prst="straightConnector1">
            <a:avLst/>
          </a:prstGeom>
          <a:noFill/>
          <a:ln cap="flat" cmpd="sng" w="9525">
            <a:solidFill>
              <a:schemeClr val="dk2"/>
            </a:solidFill>
            <a:prstDash val="solid"/>
            <a:round/>
            <a:headEnd len="med" w="med" type="none"/>
            <a:tailEnd len="med" w="med" type="none"/>
          </a:ln>
        </p:spPr>
      </p:cxnSp>
      <p:cxnSp>
        <p:nvCxnSpPr>
          <p:cNvPr id="451" name="Google Shape;451;p55"/>
          <p:cNvCxnSpPr>
            <a:stCxn id="444" idx="4"/>
          </p:cNvCxnSpPr>
          <p:nvPr/>
        </p:nvCxnSpPr>
        <p:spPr>
          <a:xfrm>
            <a:off x="5668175" y="3607250"/>
            <a:ext cx="518700" cy="831300"/>
          </a:xfrm>
          <a:prstGeom prst="straightConnector1">
            <a:avLst/>
          </a:prstGeom>
          <a:noFill/>
          <a:ln cap="flat" cmpd="sng" w="9525">
            <a:solidFill>
              <a:schemeClr val="dk2"/>
            </a:solidFill>
            <a:prstDash val="solid"/>
            <a:round/>
            <a:headEnd len="med" w="med" type="none"/>
            <a:tailEnd len="med" w="med" type="none"/>
          </a:ln>
        </p:spPr>
      </p:cxnSp>
      <p:sp>
        <p:nvSpPr>
          <p:cNvPr id="452" name="Google Shape;452;p55"/>
          <p:cNvSpPr txBox="1"/>
          <p:nvPr/>
        </p:nvSpPr>
        <p:spPr>
          <a:xfrm>
            <a:off x="5896900" y="3879850"/>
            <a:ext cx="97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2.0 to 5.0</a:t>
            </a:r>
            <a:endParaRPr/>
          </a:p>
        </p:txBody>
      </p:sp>
      <p:sp>
        <p:nvSpPr>
          <p:cNvPr id="453" name="Google Shape;453;p55"/>
          <p:cNvSpPr txBox="1"/>
          <p:nvPr/>
        </p:nvSpPr>
        <p:spPr>
          <a:xfrm>
            <a:off x="4470400" y="3948900"/>
            <a:ext cx="94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0.5 to 2.0</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6"/>
          <p:cNvSpPr txBox="1"/>
          <p:nvPr>
            <p:ph type="title"/>
          </p:nvPr>
        </p:nvSpPr>
        <p:spPr>
          <a:xfrm>
            <a:off x="483400" y="-56225"/>
            <a:ext cx="8520600" cy="465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Decision Trees, purity of a Node</a:t>
            </a:r>
            <a:endParaRPr/>
          </a:p>
        </p:txBody>
      </p:sp>
      <p:sp>
        <p:nvSpPr>
          <p:cNvPr id="459" name="Google Shape;459;p56"/>
          <p:cNvSpPr/>
          <p:nvPr/>
        </p:nvSpPr>
        <p:spPr>
          <a:xfrm rot="10800000">
            <a:off x="2277325" y="2693275"/>
            <a:ext cx="2459100" cy="2098800"/>
          </a:xfrm>
          <a:prstGeom prst="frame">
            <a:avLst>
              <a:gd fmla="val 1250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6"/>
          <p:cNvSpPr txBox="1"/>
          <p:nvPr/>
        </p:nvSpPr>
        <p:spPr>
          <a:xfrm>
            <a:off x="2600800" y="3047475"/>
            <a:ext cx="61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a</a:t>
            </a:r>
            <a:r>
              <a:rPr lang="en-GB"/>
              <a:t>=2</a:t>
            </a:r>
            <a:endParaRPr/>
          </a:p>
        </p:txBody>
      </p:sp>
      <p:sp>
        <p:nvSpPr>
          <p:cNvPr id="461" name="Google Shape;461;p56"/>
          <p:cNvSpPr txBox="1"/>
          <p:nvPr/>
        </p:nvSpPr>
        <p:spPr>
          <a:xfrm>
            <a:off x="3805500" y="3047475"/>
            <a:ext cx="54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b</a:t>
            </a:r>
            <a:r>
              <a:rPr lang="en-GB"/>
              <a:t>=</a:t>
            </a:r>
            <a:r>
              <a:rPr lang="en-GB">
                <a:solidFill>
                  <a:srgbClr val="FF9900"/>
                </a:solidFill>
              </a:rPr>
              <a:t>4</a:t>
            </a:r>
            <a:endParaRPr>
              <a:solidFill>
                <a:srgbClr val="FF9900"/>
              </a:solidFill>
            </a:endParaRPr>
          </a:p>
        </p:txBody>
      </p:sp>
      <p:cxnSp>
        <p:nvCxnSpPr>
          <p:cNvPr id="462" name="Google Shape;462;p56"/>
          <p:cNvCxnSpPr>
            <a:stCxn id="459" idx="1"/>
            <a:endCxn id="459" idx="3"/>
          </p:cNvCxnSpPr>
          <p:nvPr/>
        </p:nvCxnSpPr>
        <p:spPr>
          <a:xfrm rot="10800000">
            <a:off x="2277325" y="3742675"/>
            <a:ext cx="2459100" cy="0"/>
          </a:xfrm>
          <a:prstGeom prst="straightConnector1">
            <a:avLst/>
          </a:prstGeom>
          <a:noFill/>
          <a:ln cap="flat" cmpd="sng" w="38100">
            <a:solidFill>
              <a:srgbClr val="00FFFF"/>
            </a:solidFill>
            <a:prstDash val="solid"/>
            <a:round/>
            <a:headEnd len="med" w="med" type="none"/>
            <a:tailEnd len="med" w="med" type="none"/>
          </a:ln>
        </p:spPr>
      </p:cxnSp>
      <p:sp>
        <p:nvSpPr>
          <p:cNvPr id="463" name="Google Shape;463;p56"/>
          <p:cNvSpPr txBox="1"/>
          <p:nvPr/>
        </p:nvSpPr>
        <p:spPr>
          <a:xfrm>
            <a:off x="2600800" y="3892200"/>
            <a:ext cx="54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a</a:t>
            </a:r>
            <a:r>
              <a:rPr lang="en-GB"/>
              <a:t>=2</a:t>
            </a:r>
            <a:endParaRPr/>
          </a:p>
        </p:txBody>
      </p:sp>
      <p:sp>
        <p:nvSpPr>
          <p:cNvPr id="464" name="Google Shape;464;p56"/>
          <p:cNvSpPr txBox="1"/>
          <p:nvPr/>
        </p:nvSpPr>
        <p:spPr>
          <a:xfrm>
            <a:off x="3838100" y="3892200"/>
            <a:ext cx="54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b</a:t>
            </a:r>
            <a:r>
              <a:rPr lang="en-GB"/>
              <a:t>=</a:t>
            </a:r>
            <a:r>
              <a:rPr lang="en-GB">
                <a:solidFill>
                  <a:srgbClr val="FF0000"/>
                </a:solidFill>
              </a:rPr>
              <a:t>5</a:t>
            </a:r>
            <a:endParaRPr>
              <a:solidFill>
                <a:srgbClr val="FF0000"/>
              </a:solidFill>
            </a:endParaRPr>
          </a:p>
        </p:txBody>
      </p:sp>
      <p:sp>
        <p:nvSpPr>
          <p:cNvPr id="465" name="Google Shape;465;p56"/>
          <p:cNvSpPr/>
          <p:nvPr/>
        </p:nvSpPr>
        <p:spPr>
          <a:xfrm rot="10800000">
            <a:off x="200375" y="2880250"/>
            <a:ext cx="1845000" cy="1781400"/>
          </a:xfrm>
          <a:prstGeom prst="frame">
            <a:avLst>
              <a:gd fmla="val 1250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56"/>
          <p:cNvSpPr txBox="1"/>
          <p:nvPr/>
        </p:nvSpPr>
        <p:spPr>
          <a:xfrm>
            <a:off x="563075" y="3150775"/>
            <a:ext cx="54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a</a:t>
            </a:r>
            <a:r>
              <a:rPr lang="en-GB"/>
              <a:t>=2</a:t>
            </a:r>
            <a:endParaRPr/>
          </a:p>
        </p:txBody>
      </p:sp>
      <p:sp>
        <p:nvSpPr>
          <p:cNvPr id="467" name="Google Shape;467;p56"/>
          <p:cNvSpPr txBox="1"/>
          <p:nvPr/>
        </p:nvSpPr>
        <p:spPr>
          <a:xfrm>
            <a:off x="1232775" y="3150775"/>
            <a:ext cx="54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b</a:t>
            </a:r>
            <a:r>
              <a:rPr lang="en-GB"/>
              <a:t>=4</a:t>
            </a:r>
            <a:endParaRPr/>
          </a:p>
        </p:txBody>
      </p:sp>
      <p:sp>
        <p:nvSpPr>
          <p:cNvPr id="468" name="Google Shape;468;p56"/>
          <p:cNvSpPr txBox="1"/>
          <p:nvPr/>
        </p:nvSpPr>
        <p:spPr>
          <a:xfrm>
            <a:off x="563075" y="3957875"/>
            <a:ext cx="54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a</a:t>
            </a:r>
            <a:r>
              <a:rPr lang="en-GB"/>
              <a:t>=2</a:t>
            </a:r>
            <a:endParaRPr/>
          </a:p>
        </p:txBody>
      </p:sp>
      <p:sp>
        <p:nvSpPr>
          <p:cNvPr id="469" name="Google Shape;469;p56"/>
          <p:cNvSpPr txBox="1"/>
          <p:nvPr/>
        </p:nvSpPr>
        <p:spPr>
          <a:xfrm>
            <a:off x="1232775" y="3995475"/>
            <a:ext cx="54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b</a:t>
            </a:r>
            <a:r>
              <a:rPr lang="en-GB"/>
              <a:t>=5</a:t>
            </a:r>
            <a:endParaRPr/>
          </a:p>
        </p:txBody>
      </p:sp>
      <p:sp>
        <p:nvSpPr>
          <p:cNvPr id="470" name="Google Shape;470;p56"/>
          <p:cNvSpPr/>
          <p:nvPr/>
        </p:nvSpPr>
        <p:spPr>
          <a:xfrm>
            <a:off x="6677625" y="526000"/>
            <a:ext cx="172800" cy="219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1" name="Google Shape;471;p56"/>
          <p:cNvCxnSpPr>
            <a:stCxn id="470" idx="3"/>
            <a:endCxn id="472" idx="7"/>
          </p:cNvCxnSpPr>
          <p:nvPr/>
        </p:nvCxnSpPr>
        <p:spPr>
          <a:xfrm flipH="1">
            <a:off x="5639731" y="713696"/>
            <a:ext cx="1063200" cy="500700"/>
          </a:xfrm>
          <a:prstGeom prst="straightConnector1">
            <a:avLst/>
          </a:prstGeom>
          <a:noFill/>
          <a:ln cap="flat" cmpd="sng" w="9525">
            <a:solidFill>
              <a:schemeClr val="dk2"/>
            </a:solidFill>
            <a:prstDash val="solid"/>
            <a:round/>
            <a:headEnd len="med" w="med" type="none"/>
            <a:tailEnd len="med" w="med" type="none"/>
          </a:ln>
        </p:spPr>
      </p:cxnSp>
      <p:sp>
        <p:nvSpPr>
          <p:cNvPr id="473" name="Google Shape;473;p56"/>
          <p:cNvSpPr/>
          <p:nvPr/>
        </p:nvSpPr>
        <p:spPr>
          <a:xfrm>
            <a:off x="4803025" y="1214400"/>
            <a:ext cx="1302300" cy="465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Flag=True(2),False(1)</a:t>
            </a:r>
            <a:endParaRPr/>
          </a:p>
        </p:txBody>
      </p:sp>
      <p:cxnSp>
        <p:nvCxnSpPr>
          <p:cNvPr id="474" name="Google Shape;474;p56"/>
          <p:cNvCxnSpPr>
            <a:stCxn id="470" idx="5"/>
            <a:endCxn id="475" idx="1"/>
          </p:cNvCxnSpPr>
          <p:nvPr/>
        </p:nvCxnSpPr>
        <p:spPr>
          <a:xfrm>
            <a:off x="6825119" y="713696"/>
            <a:ext cx="959100" cy="533100"/>
          </a:xfrm>
          <a:prstGeom prst="straightConnector1">
            <a:avLst/>
          </a:prstGeom>
          <a:noFill/>
          <a:ln cap="flat" cmpd="sng" w="9525">
            <a:solidFill>
              <a:schemeClr val="dk2"/>
            </a:solidFill>
            <a:prstDash val="solid"/>
            <a:round/>
            <a:headEnd len="med" w="med" type="none"/>
            <a:tailEnd len="med" w="med" type="none"/>
          </a:ln>
        </p:spPr>
      </p:cxnSp>
      <p:sp>
        <p:nvSpPr>
          <p:cNvPr id="476" name="Google Shape;476;p56"/>
          <p:cNvSpPr txBox="1"/>
          <p:nvPr/>
        </p:nvSpPr>
        <p:spPr>
          <a:xfrm>
            <a:off x="6547575" y="441925"/>
            <a:ext cx="737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t>b</a:t>
            </a:r>
            <a:endParaRPr b="1"/>
          </a:p>
          <a:p>
            <a:pPr indent="0" lvl="0" marL="0" rtl="0" algn="ctr">
              <a:spcBef>
                <a:spcPts val="0"/>
              </a:spcBef>
              <a:spcAft>
                <a:spcPts val="0"/>
              </a:spcAft>
              <a:buNone/>
            </a:pPr>
            <a:r>
              <a:t/>
            </a:r>
            <a:endParaRPr/>
          </a:p>
        </p:txBody>
      </p:sp>
      <p:sp>
        <p:nvSpPr>
          <p:cNvPr id="477" name="Google Shape;477;p56"/>
          <p:cNvSpPr txBox="1"/>
          <p:nvPr/>
        </p:nvSpPr>
        <p:spPr>
          <a:xfrm>
            <a:off x="7257050" y="613525"/>
            <a:ext cx="34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0000"/>
                </a:solidFill>
              </a:rPr>
              <a:t>5</a:t>
            </a:r>
            <a:endParaRPr>
              <a:solidFill>
                <a:srgbClr val="FF0000"/>
              </a:solidFill>
            </a:endParaRPr>
          </a:p>
        </p:txBody>
      </p:sp>
      <p:sp>
        <p:nvSpPr>
          <p:cNvPr id="478" name="Google Shape;478;p56"/>
          <p:cNvSpPr txBox="1"/>
          <p:nvPr/>
        </p:nvSpPr>
        <p:spPr>
          <a:xfrm>
            <a:off x="6033919" y="689725"/>
            <a:ext cx="41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9900"/>
                </a:solidFill>
              </a:rPr>
              <a:t>4</a:t>
            </a:r>
            <a:endParaRPr>
              <a:solidFill>
                <a:srgbClr val="FF9900"/>
              </a:solidFill>
            </a:endParaRPr>
          </a:p>
        </p:txBody>
      </p:sp>
      <p:graphicFrame>
        <p:nvGraphicFramePr>
          <p:cNvPr id="479" name="Google Shape;479;p56"/>
          <p:cNvGraphicFramePr/>
          <p:nvPr/>
        </p:nvGraphicFramePr>
        <p:xfrm>
          <a:off x="159750" y="525988"/>
          <a:ext cx="3000000" cy="3000000"/>
        </p:xfrm>
        <a:graphic>
          <a:graphicData uri="http://schemas.openxmlformats.org/drawingml/2006/table">
            <a:tbl>
              <a:tblPr>
                <a:noFill/>
                <a:tableStyleId>{6C7BCDE9-8D48-4F9D-8257-BA5ACB2EBD7B}</a:tableStyleId>
              </a:tblPr>
              <a:tblGrid>
                <a:gridCol w="892025"/>
                <a:gridCol w="892025"/>
                <a:gridCol w="892025"/>
              </a:tblGrid>
              <a:tr h="402975">
                <a:tc>
                  <a:txBody>
                    <a:bodyPr/>
                    <a:lstStyle/>
                    <a:p>
                      <a:pPr indent="0" lvl="0" marL="0" rtl="0" algn="l">
                        <a:spcBef>
                          <a:spcPts val="0"/>
                        </a:spcBef>
                        <a:spcAft>
                          <a:spcPts val="0"/>
                        </a:spcAft>
                        <a:buNone/>
                      </a:pPr>
                      <a:r>
                        <a:rPr b="1" lang="en-GB"/>
                        <a:t>a</a:t>
                      </a:r>
                      <a:endParaRPr b="1"/>
                    </a:p>
                  </a:txBody>
                  <a:tcPr marT="91425" marB="91425" marR="91425" marL="91425"/>
                </a:tc>
                <a:tc>
                  <a:txBody>
                    <a:bodyPr/>
                    <a:lstStyle/>
                    <a:p>
                      <a:pPr indent="0" lvl="0" marL="0" rtl="0" algn="l">
                        <a:spcBef>
                          <a:spcPts val="0"/>
                        </a:spcBef>
                        <a:spcAft>
                          <a:spcPts val="0"/>
                        </a:spcAft>
                        <a:buNone/>
                      </a:pPr>
                      <a:r>
                        <a:rPr b="1" lang="en-GB"/>
                        <a:t>b</a:t>
                      </a:r>
                      <a:endParaRPr b="1"/>
                    </a:p>
                  </a:txBody>
                  <a:tcPr marT="91425" marB="91425" marR="91425" marL="91425"/>
                </a:tc>
                <a:tc>
                  <a:txBody>
                    <a:bodyPr/>
                    <a:lstStyle/>
                    <a:p>
                      <a:pPr indent="0" lvl="0" marL="0" rtl="0" algn="l">
                        <a:spcBef>
                          <a:spcPts val="0"/>
                        </a:spcBef>
                        <a:spcAft>
                          <a:spcPts val="0"/>
                        </a:spcAft>
                        <a:buNone/>
                      </a:pPr>
                      <a:r>
                        <a:rPr b="1" lang="en-GB"/>
                        <a:t>Flag</a:t>
                      </a:r>
                      <a:endParaRPr b="1"/>
                    </a:p>
                  </a:txBody>
                  <a:tcPr marT="91425" marB="91425" marR="91425" marL="91425"/>
                </a:tc>
              </a:tr>
              <a:tr h="402975">
                <a:tc>
                  <a:txBody>
                    <a:bodyPr/>
                    <a:lstStyle/>
                    <a:p>
                      <a:pPr indent="0" lvl="0" marL="0" rtl="0" algn="l">
                        <a:spcBef>
                          <a:spcPts val="0"/>
                        </a:spcBef>
                        <a:spcAft>
                          <a:spcPts val="0"/>
                        </a:spcAft>
                        <a:buNone/>
                      </a:pPr>
                      <a:r>
                        <a:rPr lang="en-GB"/>
                        <a:t>2</a:t>
                      </a:r>
                      <a:endParaRPr/>
                    </a:p>
                  </a:txBody>
                  <a:tcPr marT="91425" marB="91425" marR="91425" marL="91425"/>
                </a:tc>
                <a:tc>
                  <a:txBody>
                    <a:bodyPr/>
                    <a:lstStyle/>
                    <a:p>
                      <a:pPr indent="0" lvl="0" marL="0" rtl="0" algn="l">
                        <a:spcBef>
                          <a:spcPts val="0"/>
                        </a:spcBef>
                        <a:spcAft>
                          <a:spcPts val="0"/>
                        </a:spcAft>
                        <a:buNone/>
                      </a:pPr>
                      <a:r>
                        <a:rPr lang="en-GB"/>
                        <a:t>4</a:t>
                      </a:r>
                      <a:endParaRPr/>
                    </a:p>
                  </a:txBody>
                  <a:tcPr marT="91425" marB="91425" marR="91425" marL="91425"/>
                </a:tc>
                <a:tc>
                  <a:txBody>
                    <a:bodyPr/>
                    <a:lstStyle/>
                    <a:p>
                      <a:pPr indent="0" lvl="0" marL="0" rtl="0" algn="l">
                        <a:spcBef>
                          <a:spcPts val="0"/>
                        </a:spcBef>
                        <a:spcAft>
                          <a:spcPts val="0"/>
                        </a:spcAft>
                        <a:buNone/>
                      </a:pPr>
                      <a:r>
                        <a:rPr lang="en-GB"/>
                        <a:t>True</a:t>
                      </a:r>
                      <a:endParaRPr/>
                    </a:p>
                  </a:txBody>
                  <a:tcPr marT="91425" marB="91425" marR="91425" marL="91425"/>
                </a:tc>
              </a:tr>
              <a:tr h="402975">
                <a:tc>
                  <a:txBody>
                    <a:bodyPr/>
                    <a:lstStyle/>
                    <a:p>
                      <a:pPr indent="0" lvl="0" marL="0" rtl="0" algn="l">
                        <a:spcBef>
                          <a:spcPts val="0"/>
                        </a:spcBef>
                        <a:spcAft>
                          <a:spcPts val="0"/>
                        </a:spcAft>
                        <a:buNone/>
                      </a:pPr>
                      <a:r>
                        <a:rPr lang="en-GB"/>
                        <a:t>2</a:t>
                      </a:r>
                      <a:endParaRPr/>
                    </a:p>
                  </a:txBody>
                  <a:tcPr marT="91425" marB="91425" marR="91425" marL="91425"/>
                </a:tc>
                <a:tc>
                  <a:txBody>
                    <a:bodyPr/>
                    <a:lstStyle/>
                    <a:p>
                      <a:pPr indent="0" lvl="0" marL="0" rtl="0" algn="l">
                        <a:spcBef>
                          <a:spcPts val="0"/>
                        </a:spcBef>
                        <a:spcAft>
                          <a:spcPts val="0"/>
                        </a:spcAft>
                        <a:buNone/>
                      </a:pPr>
                      <a:r>
                        <a:rPr lang="en-GB"/>
                        <a:t>4</a:t>
                      </a:r>
                      <a:endParaRPr/>
                    </a:p>
                  </a:txBody>
                  <a:tcPr marT="91425" marB="91425" marR="91425" marL="91425"/>
                </a:tc>
                <a:tc>
                  <a:txBody>
                    <a:bodyPr/>
                    <a:lstStyle/>
                    <a:p>
                      <a:pPr indent="0" lvl="0" marL="0" rtl="0" algn="l">
                        <a:spcBef>
                          <a:spcPts val="0"/>
                        </a:spcBef>
                        <a:spcAft>
                          <a:spcPts val="0"/>
                        </a:spcAft>
                        <a:buNone/>
                      </a:pPr>
                      <a:r>
                        <a:rPr lang="en-GB"/>
                        <a:t>False</a:t>
                      </a:r>
                      <a:endParaRPr/>
                    </a:p>
                  </a:txBody>
                  <a:tcPr marT="91425" marB="91425" marR="91425" marL="91425"/>
                </a:tc>
              </a:tr>
              <a:tr h="402975">
                <a:tc>
                  <a:txBody>
                    <a:bodyPr/>
                    <a:lstStyle/>
                    <a:p>
                      <a:pPr indent="0" lvl="0" marL="0" rtl="0" algn="l">
                        <a:spcBef>
                          <a:spcPts val="0"/>
                        </a:spcBef>
                        <a:spcAft>
                          <a:spcPts val="0"/>
                        </a:spcAft>
                        <a:buNone/>
                      </a:pPr>
                      <a:r>
                        <a:rPr lang="en-GB"/>
                        <a:t>2</a:t>
                      </a:r>
                      <a:endParaRPr/>
                    </a:p>
                  </a:txBody>
                  <a:tcPr marT="91425" marB="91425" marR="91425" marL="91425"/>
                </a:tc>
                <a:tc>
                  <a:txBody>
                    <a:bodyPr/>
                    <a:lstStyle/>
                    <a:p>
                      <a:pPr indent="0" lvl="0" marL="0" rtl="0" algn="l">
                        <a:spcBef>
                          <a:spcPts val="0"/>
                        </a:spcBef>
                        <a:spcAft>
                          <a:spcPts val="0"/>
                        </a:spcAft>
                        <a:buNone/>
                      </a:pPr>
                      <a:r>
                        <a:rPr lang="en-GB"/>
                        <a:t>4</a:t>
                      </a:r>
                      <a:endParaRPr/>
                    </a:p>
                  </a:txBody>
                  <a:tcPr marT="91425" marB="91425" marR="91425" marL="91425"/>
                </a:tc>
                <a:tc>
                  <a:txBody>
                    <a:bodyPr/>
                    <a:lstStyle/>
                    <a:p>
                      <a:pPr indent="0" lvl="0" marL="0" rtl="0" algn="l">
                        <a:spcBef>
                          <a:spcPts val="0"/>
                        </a:spcBef>
                        <a:spcAft>
                          <a:spcPts val="0"/>
                        </a:spcAft>
                        <a:buNone/>
                      </a:pPr>
                      <a:r>
                        <a:rPr lang="en-GB"/>
                        <a:t>True</a:t>
                      </a:r>
                      <a:endParaRPr/>
                    </a:p>
                  </a:txBody>
                  <a:tcPr marT="91425" marB="91425" marR="91425" marL="91425"/>
                </a:tc>
              </a:tr>
              <a:tr h="402975">
                <a:tc>
                  <a:txBody>
                    <a:bodyPr/>
                    <a:lstStyle/>
                    <a:p>
                      <a:pPr indent="0" lvl="0" marL="0" rtl="0" algn="l">
                        <a:spcBef>
                          <a:spcPts val="0"/>
                        </a:spcBef>
                        <a:spcAft>
                          <a:spcPts val="0"/>
                        </a:spcAft>
                        <a:buNone/>
                      </a:pPr>
                      <a:r>
                        <a:rPr lang="en-GB"/>
                        <a:t>2</a:t>
                      </a:r>
                      <a:endParaRPr/>
                    </a:p>
                  </a:txBody>
                  <a:tcPr marT="91425" marB="91425" marR="91425" marL="91425"/>
                </a:tc>
                <a:tc>
                  <a:txBody>
                    <a:bodyPr/>
                    <a:lstStyle/>
                    <a:p>
                      <a:pPr indent="0" lvl="0" marL="0" rtl="0" algn="l">
                        <a:spcBef>
                          <a:spcPts val="0"/>
                        </a:spcBef>
                        <a:spcAft>
                          <a:spcPts val="0"/>
                        </a:spcAft>
                        <a:buNone/>
                      </a:pPr>
                      <a:r>
                        <a:rPr lang="en-GB"/>
                        <a:t>5</a:t>
                      </a:r>
                      <a:endParaRPr/>
                    </a:p>
                  </a:txBody>
                  <a:tcPr marT="91425" marB="91425" marR="91425" marL="91425"/>
                </a:tc>
                <a:tc>
                  <a:txBody>
                    <a:bodyPr/>
                    <a:lstStyle/>
                    <a:p>
                      <a:pPr indent="0" lvl="0" marL="0" rtl="0" algn="l">
                        <a:spcBef>
                          <a:spcPts val="0"/>
                        </a:spcBef>
                        <a:spcAft>
                          <a:spcPts val="0"/>
                        </a:spcAft>
                        <a:buNone/>
                      </a:pPr>
                      <a:r>
                        <a:rPr lang="en-GB"/>
                        <a:t>False</a:t>
                      </a:r>
                      <a:endParaRPr/>
                    </a:p>
                  </a:txBody>
                  <a:tcPr marT="91425" marB="91425" marR="91425" marL="91425"/>
                </a:tc>
              </a:tr>
            </a:tbl>
          </a:graphicData>
        </a:graphic>
      </p:graphicFrame>
      <p:sp>
        <p:nvSpPr>
          <p:cNvPr id="480" name="Google Shape;480;p56"/>
          <p:cNvSpPr/>
          <p:nvPr/>
        </p:nvSpPr>
        <p:spPr>
          <a:xfrm>
            <a:off x="7606550" y="1306050"/>
            <a:ext cx="1144800" cy="29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Flag=False</a:t>
            </a:r>
            <a:endParaRPr/>
          </a:p>
        </p:txBody>
      </p:sp>
      <p:sp>
        <p:nvSpPr>
          <p:cNvPr id="481" name="Google Shape;481;p56"/>
          <p:cNvSpPr txBox="1"/>
          <p:nvPr/>
        </p:nvSpPr>
        <p:spPr>
          <a:xfrm>
            <a:off x="4737825" y="1832825"/>
            <a:ext cx="152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Impure node</a:t>
            </a:r>
            <a:endParaRPr/>
          </a:p>
        </p:txBody>
      </p:sp>
      <p:sp>
        <p:nvSpPr>
          <p:cNvPr id="482" name="Google Shape;482;p56"/>
          <p:cNvSpPr txBox="1"/>
          <p:nvPr/>
        </p:nvSpPr>
        <p:spPr>
          <a:xfrm>
            <a:off x="7564200" y="1734925"/>
            <a:ext cx="152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pure node</a:t>
            </a:r>
            <a:endParaRPr/>
          </a:p>
        </p:txBody>
      </p:sp>
      <p:sp>
        <p:nvSpPr>
          <p:cNvPr id="483" name="Google Shape;483;p56"/>
          <p:cNvSpPr txBox="1"/>
          <p:nvPr/>
        </p:nvSpPr>
        <p:spPr>
          <a:xfrm>
            <a:off x="5295625" y="2600725"/>
            <a:ext cx="32673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The idea is to maximize the purity of a node on each division of a decision tree. The purity is measured by the following mathematical metrics:</a:t>
            </a:r>
            <a:endParaRPr/>
          </a:p>
          <a:p>
            <a:pPr indent="-317500" lvl="0" marL="457200" rtl="0" algn="l">
              <a:spcBef>
                <a:spcPts val="0"/>
              </a:spcBef>
              <a:spcAft>
                <a:spcPts val="0"/>
              </a:spcAft>
              <a:buSzPts val="1400"/>
              <a:buAutoNum type="alphaLcPeriod"/>
            </a:pPr>
            <a:r>
              <a:rPr lang="en-GB"/>
              <a:t>Entropy</a:t>
            </a:r>
            <a:endParaRPr/>
          </a:p>
          <a:p>
            <a:pPr indent="-317500" lvl="0" marL="457200" rtl="0" algn="l">
              <a:spcBef>
                <a:spcPts val="0"/>
              </a:spcBef>
              <a:spcAft>
                <a:spcPts val="0"/>
              </a:spcAft>
              <a:buSzPts val="1400"/>
              <a:buAutoNum type="alphaLcPeriod"/>
            </a:pPr>
            <a:r>
              <a:rPr lang="en-GB"/>
              <a:t>Information Gain</a:t>
            </a:r>
            <a:endParaRPr/>
          </a:p>
          <a:p>
            <a:pPr indent="-317500" lvl="0" marL="457200" rtl="0" algn="l">
              <a:spcBef>
                <a:spcPts val="0"/>
              </a:spcBef>
              <a:spcAft>
                <a:spcPts val="0"/>
              </a:spcAft>
              <a:buSzPts val="1400"/>
              <a:buAutoNum type="alphaLcPeriod"/>
            </a:pPr>
            <a:r>
              <a:rPr lang="en-GB"/>
              <a:t>Gain ratio</a:t>
            </a:r>
            <a:endParaRPr/>
          </a:p>
          <a:p>
            <a:pPr indent="-317500" lvl="0" marL="457200" rtl="0" algn="l">
              <a:spcBef>
                <a:spcPts val="0"/>
              </a:spcBef>
              <a:spcAft>
                <a:spcPts val="0"/>
              </a:spcAft>
              <a:buSzPts val="1400"/>
              <a:buAutoNum type="alphaLcPeriod"/>
            </a:pPr>
            <a:r>
              <a:rPr lang="en-GB"/>
              <a:t>Gini coefficient</a:t>
            </a:r>
            <a:endParaRPr/>
          </a:p>
          <a:p>
            <a:pPr indent="-317500" lvl="0" marL="457200" rtl="0" algn="l">
              <a:spcBef>
                <a:spcPts val="0"/>
              </a:spcBef>
              <a:spcAft>
                <a:spcPts val="0"/>
              </a:spcAft>
              <a:buSzPts val="1400"/>
              <a:buAutoNum type="alphaLcPeriod"/>
            </a:pPr>
            <a:r>
              <a:rPr lang="en-GB"/>
              <a:t>Reduction in variance.</a:t>
            </a:r>
            <a:endParaRPr/>
          </a:p>
          <a:p>
            <a:pPr indent="-317500" lvl="0" marL="457200" rtl="0" algn="l">
              <a:spcBef>
                <a:spcPts val="0"/>
              </a:spcBef>
              <a:spcAft>
                <a:spcPts val="0"/>
              </a:spcAft>
              <a:buSzPts val="1400"/>
              <a:buAutoNum type="alphaLcPeriod"/>
            </a:pPr>
            <a:r>
              <a:rPr lang="en-GB"/>
              <a:t>Chi square index.</a:t>
            </a:r>
            <a:endParaRPr/>
          </a:p>
        </p:txBody>
      </p:sp>
      <p:sp>
        <p:nvSpPr>
          <p:cNvPr id="484" name="Google Shape;484;p56"/>
          <p:cNvSpPr txBox="1"/>
          <p:nvPr/>
        </p:nvSpPr>
        <p:spPr>
          <a:xfrm>
            <a:off x="2917100" y="3418675"/>
            <a:ext cx="1654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t>Flag=True(2), False(1)</a:t>
            </a:r>
            <a:endParaRPr sz="1100"/>
          </a:p>
        </p:txBody>
      </p:sp>
      <p:sp>
        <p:nvSpPr>
          <p:cNvPr id="485" name="Google Shape;485;p56"/>
          <p:cNvSpPr txBox="1"/>
          <p:nvPr/>
        </p:nvSpPr>
        <p:spPr>
          <a:xfrm>
            <a:off x="2917100" y="3723475"/>
            <a:ext cx="1654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t>Flag=False</a:t>
            </a:r>
            <a:endParaRPr sz="11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7"/>
          <p:cNvSpPr txBox="1"/>
          <p:nvPr>
            <p:ph type="title"/>
          </p:nvPr>
        </p:nvSpPr>
        <p:spPr>
          <a:xfrm>
            <a:off x="311700" y="538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Decision Tree Inference</a:t>
            </a:r>
            <a:endParaRPr/>
          </a:p>
        </p:txBody>
      </p:sp>
      <p:graphicFrame>
        <p:nvGraphicFramePr>
          <p:cNvPr id="491" name="Google Shape;491;p57"/>
          <p:cNvGraphicFramePr/>
          <p:nvPr/>
        </p:nvGraphicFramePr>
        <p:xfrm>
          <a:off x="865575" y="1094700"/>
          <a:ext cx="3000000" cy="3000000"/>
        </p:xfrm>
        <a:graphic>
          <a:graphicData uri="http://schemas.openxmlformats.org/drawingml/2006/table">
            <a:tbl>
              <a:tblPr>
                <a:noFill/>
                <a:tableStyleId>{6C7BCDE9-8D48-4F9D-8257-BA5ACB2EBD7B}</a:tableStyleId>
              </a:tblPr>
              <a:tblGrid>
                <a:gridCol w="1447800"/>
                <a:gridCol w="1447800"/>
                <a:gridCol w="1447800"/>
                <a:gridCol w="1447800"/>
                <a:gridCol w="1447800"/>
              </a:tblGrid>
              <a:tr h="381000">
                <a:tc>
                  <a:txBody>
                    <a:bodyPr/>
                    <a:lstStyle/>
                    <a:p>
                      <a:pPr indent="0" lvl="0" marL="0" rtl="0" algn="l">
                        <a:spcBef>
                          <a:spcPts val="0"/>
                        </a:spcBef>
                        <a:spcAft>
                          <a:spcPts val="0"/>
                        </a:spcAft>
                        <a:buNone/>
                      </a:pPr>
                      <a:r>
                        <a:rPr b="1" lang="en-GB"/>
                        <a:t>a</a:t>
                      </a:r>
                      <a:endParaRPr b="1"/>
                    </a:p>
                  </a:txBody>
                  <a:tcPr marT="91425" marB="91425" marR="91425" marL="91425"/>
                </a:tc>
                <a:tc>
                  <a:txBody>
                    <a:bodyPr/>
                    <a:lstStyle/>
                    <a:p>
                      <a:pPr indent="0" lvl="0" marL="0" rtl="0" algn="l">
                        <a:spcBef>
                          <a:spcPts val="0"/>
                        </a:spcBef>
                        <a:spcAft>
                          <a:spcPts val="0"/>
                        </a:spcAft>
                        <a:buNone/>
                      </a:pPr>
                      <a:r>
                        <a:rPr b="1" lang="en-GB"/>
                        <a:t>b</a:t>
                      </a:r>
                      <a:endParaRPr b="1"/>
                    </a:p>
                  </a:txBody>
                  <a:tcPr marT="91425" marB="91425" marR="91425" marL="91425"/>
                </a:tc>
                <a:tc>
                  <a:txBody>
                    <a:bodyPr/>
                    <a:lstStyle/>
                    <a:p>
                      <a:pPr indent="0" lvl="0" marL="0" rtl="0" algn="l">
                        <a:spcBef>
                          <a:spcPts val="0"/>
                        </a:spcBef>
                        <a:spcAft>
                          <a:spcPts val="0"/>
                        </a:spcAft>
                        <a:buNone/>
                      </a:pPr>
                      <a:r>
                        <a:rPr b="1" lang="en-GB"/>
                        <a:t>Probability of Flag=True</a:t>
                      </a:r>
                      <a:endParaRPr b="1"/>
                    </a:p>
                  </a:txBody>
                  <a:tcPr marT="91425" marB="91425" marR="91425" marL="91425"/>
                </a:tc>
                <a:tc>
                  <a:txBody>
                    <a:bodyPr/>
                    <a:lstStyle/>
                    <a:p>
                      <a:pPr indent="0" lvl="0" marL="0" rtl="0" algn="l">
                        <a:spcBef>
                          <a:spcPts val="0"/>
                        </a:spcBef>
                        <a:spcAft>
                          <a:spcPts val="0"/>
                        </a:spcAft>
                        <a:buNone/>
                      </a:pPr>
                      <a:r>
                        <a:rPr b="1" lang="en-GB"/>
                        <a:t>Prediction</a:t>
                      </a:r>
                      <a:endParaRPr b="1"/>
                    </a:p>
                  </a:txBody>
                  <a:tcPr marT="91425" marB="91425" marR="91425" marL="91425"/>
                </a:tc>
                <a:tc>
                  <a:txBody>
                    <a:bodyPr/>
                    <a:lstStyle/>
                    <a:p>
                      <a:pPr indent="0" lvl="0" marL="0" rtl="0" algn="l">
                        <a:spcBef>
                          <a:spcPts val="0"/>
                        </a:spcBef>
                        <a:spcAft>
                          <a:spcPts val="0"/>
                        </a:spcAft>
                        <a:buNone/>
                      </a:pPr>
                      <a:r>
                        <a:rPr b="1" lang="en-GB"/>
                        <a:t>Real Flag values</a:t>
                      </a:r>
                      <a:endParaRPr b="1"/>
                    </a:p>
                  </a:txBody>
                  <a:tcPr marT="91425" marB="91425" marR="91425" marL="91425"/>
                </a:tc>
              </a:tr>
              <a:tr h="381000">
                <a:tc>
                  <a:txBody>
                    <a:bodyPr/>
                    <a:lstStyle/>
                    <a:p>
                      <a:pPr indent="0" lvl="0" marL="0" rtl="0" algn="l">
                        <a:spcBef>
                          <a:spcPts val="0"/>
                        </a:spcBef>
                        <a:spcAft>
                          <a:spcPts val="0"/>
                        </a:spcAft>
                        <a:buNone/>
                      </a:pPr>
                      <a:r>
                        <a:rPr lang="en-GB"/>
                        <a:t>2</a:t>
                      </a:r>
                      <a:endParaRPr/>
                    </a:p>
                  </a:txBody>
                  <a:tcPr marT="91425" marB="91425" marR="91425" marL="91425"/>
                </a:tc>
                <a:tc>
                  <a:txBody>
                    <a:bodyPr/>
                    <a:lstStyle/>
                    <a:p>
                      <a:pPr indent="0" lvl="0" marL="0" rtl="0" algn="l">
                        <a:spcBef>
                          <a:spcPts val="0"/>
                        </a:spcBef>
                        <a:spcAft>
                          <a:spcPts val="0"/>
                        </a:spcAft>
                        <a:buNone/>
                      </a:pPr>
                      <a:r>
                        <a:rPr lang="en-GB"/>
                        <a:t>4</a:t>
                      </a:r>
                      <a:endParaRPr/>
                    </a:p>
                  </a:txBody>
                  <a:tcPr marT="91425" marB="91425" marR="91425" marL="91425"/>
                </a:tc>
                <a:tc>
                  <a:txBody>
                    <a:bodyPr/>
                    <a:lstStyle/>
                    <a:p>
                      <a:pPr indent="0" lvl="0" marL="0" rtl="0" algn="l">
                        <a:spcBef>
                          <a:spcPts val="0"/>
                        </a:spcBef>
                        <a:spcAft>
                          <a:spcPts val="0"/>
                        </a:spcAft>
                        <a:buNone/>
                      </a:pPr>
                      <a:r>
                        <a:rPr lang="en-GB"/>
                        <a:t>0.66 ( ⅔ )</a:t>
                      </a:r>
                      <a:endParaRPr/>
                    </a:p>
                  </a:txBody>
                  <a:tcPr marT="91425" marB="91425" marR="91425" marL="91425"/>
                </a:tc>
                <a:tc>
                  <a:txBody>
                    <a:bodyPr/>
                    <a:lstStyle/>
                    <a:p>
                      <a:pPr indent="0" lvl="0" marL="0" rtl="0" algn="l">
                        <a:spcBef>
                          <a:spcPts val="0"/>
                        </a:spcBef>
                        <a:spcAft>
                          <a:spcPts val="0"/>
                        </a:spcAft>
                        <a:buNone/>
                      </a:pPr>
                      <a:r>
                        <a:rPr lang="en-GB"/>
                        <a:t>True ( &gt;0.5 )</a:t>
                      </a:r>
                      <a:endParaRPr/>
                    </a:p>
                  </a:txBody>
                  <a:tcPr marT="91425" marB="91425" marR="91425" marL="91425"/>
                </a:tc>
                <a:tc>
                  <a:txBody>
                    <a:bodyPr/>
                    <a:lstStyle/>
                    <a:p>
                      <a:pPr indent="0" lvl="0" marL="0" rtl="0" algn="l">
                        <a:spcBef>
                          <a:spcPts val="0"/>
                        </a:spcBef>
                        <a:spcAft>
                          <a:spcPts val="0"/>
                        </a:spcAft>
                        <a:buNone/>
                      </a:pPr>
                      <a:r>
                        <a:rPr lang="en-GB"/>
                        <a:t>True</a:t>
                      </a:r>
                      <a:endParaRPr/>
                    </a:p>
                  </a:txBody>
                  <a:tcPr marT="91425" marB="91425" marR="91425" marL="91425"/>
                </a:tc>
              </a:tr>
              <a:tr h="381000">
                <a:tc>
                  <a:txBody>
                    <a:bodyPr/>
                    <a:lstStyle/>
                    <a:p>
                      <a:pPr indent="0" lvl="0" marL="0" rtl="0" algn="l">
                        <a:spcBef>
                          <a:spcPts val="0"/>
                        </a:spcBef>
                        <a:spcAft>
                          <a:spcPts val="0"/>
                        </a:spcAft>
                        <a:buNone/>
                      </a:pPr>
                      <a:r>
                        <a:rPr lang="en-GB"/>
                        <a:t>2</a:t>
                      </a:r>
                      <a:endParaRPr/>
                    </a:p>
                  </a:txBody>
                  <a:tcPr marT="91425" marB="91425" marR="91425" marL="91425"/>
                </a:tc>
                <a:tc>
                  <a:txBody>
                    <a:bodyPr/>
                    <a:lstStyle/>
                    <a:p>
                      <a:pPr indent="0" lvl="0" marL="0" rtl="0" algn="l">
                        <a:spcBef>
                          <a:spcPts val="0"/>
                        </a:spcBef>
                        <a:spcAft>
                          <a:spcPts val="0"/>
                        </a:spcAft>
                        <a:buNone/>
                      </a:pPr>
                      <a:r>
                        <a:rPr lang="en-GB"/>
                        <a:t>5</a:t>
                      </a:r>
                      <a:endParaRPr/>
                    </a:p>
                  </a:txBody>
                  <a:tcPr marT="91425" marB="91425" marR="91425" marL="91425"/>
                </a:tc>
                <a:tc>
                  <a:txBody>
                    <a:bodyPr/>
                    <a:lstStyle/>
                    <a:p>
                      <a:pPr indent="0" lvl="0" marL="0" rtl="0" algn="l">
                        <a:spcBef>
                          <a:spcPts val="0"/>
                        </a:spcBef>
                        <a:spcAft>
                          <a:spcPts val="0"/>
                        </a:spcAft>
                        <a:buNone/>
                      </a:pPr>
                      <a:r>
                        <a:rPr lang="en-GB"/>
                        <a:t>0.00</a:t>
                      </a:r>
                      <a:endParaRPr/>
                    </a:p>
                  </a:txBody>
                  <a:tcPr marT="91425" marB="91425" marR="91425" marL="91425"/>
                </a:tc>
                <a:tc>
                  <a:txBody>
                    <a:bodyPr/>
                    <a:lstStyle/>
                    <a:p>
                      <a:pPr indent="0" lvl="0" marL="0" rtl="0" algn="l">
                        <a:spcBef>
                          <a:spcPts val="0"/>
                        </a:spcBef>
                        <a:spcAft>
                          <a:spcPts val="0"/>
                        </a:spcAft>
                        <a:buNone/>
                      </a:pPr>
                      <a:r>
                        <a:rPr lang="en-GB"/>
                        <a:t>False</a:t>
                      </a:r>
                      <a:endParaRPr/>
                    </a:p>
                  </a:txBody>
                  <a:tcPr marT="91425" marB="91425" marR="91425" marL="91425"/>
                </a:tc>
                <a:tc>
                  <a:txBody>
                    <a:bodyPr/>
                    <a:lstStyle/>
                    <a:p>
                      <a:pPr indent="0" lvl="0" marL="0" rtl="0" algn="l">
                        <a:spcBef>
                          <a:spcPts val="0"/>
                        </a:spcBef>
                        <a:spcAft>
                          <a:spcPts val="0"/>
                        </a:spcAft>
                        <a:buNone/>
                      </a:pPr>
                      <a:r>
                        <a:rPr b="1" lang="en-GB" u="sng"/>
                        <a:t>True</a:t>
                      </a:r>
                      <a:endParaRPr b="1" u="sng"/>
                    </a:p>
                  </a:txBody>
                  <a:tcPr marT="91425" marB="91425" marR="91425" marL="91425"/>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58"/>
          <p:cNvSpPr txBox="1"/>
          <p:nvPr>
            <p:ph type="title"/>
          </p:nvPr>
        </p:nvSpPr>
        <p:spPr>
          <a:xfrm>
            <a:off x="311700" y="159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Is one Decision Tree Sufficient?</a:t>
            </a:r>
            <a:endParaRPr/>
          </a:p>
        </p:txBody>
      </p:sp>
      <p:sp>
        <p:nvSpPr>
          <p:cNvPr id="497" name="Google Shape;497;p58"/>
          <p:cNvSpPr txBox="1"/>
          <p:nvPr>
            <p:ph idx="1" type="body"/>
          </p:nvPr>
        </p:nvSpPr>
        <p:spPr>
          <a:xfrm>
            <a:off x="311700" y="769350"/>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en-GB"/>
              <a:t>How many distinct decision trees with n </a:t>
            </a:r>
            <a:r>
              <a:rPr b="1" i="1" lang="en-GB"/>
              <a:t>Boolean attributes</a:t>
            </a:r>
            <a:r>
              <a:rPr lang="en-GB"/>
              <a:t>?</a:t>
            </a:r>
            <a:endParaRPr/>
          </a:p>
          <a:p>
            <a:pPr indent="0" lvl="0" marL="0" rtl="0" algn="l">
              <a:spcBef>
                <a:spcPts val="1200"/>
              </a:spcBef>
              <a:spcAft>
                <a:spcPts val="0"/>
              </a:spcAft>
              <a:buClr>
                <a:schemeClr val="dk1"/>
              </a:buClr>
              <a:buSzPts val="1100"/>
              <a:buFont typeface="Arial"/>
              <a:buNone/>
            </a:pPr>
            <a:r>
              <a:rPr lang="en-GB"/>
              <a:t>= number of Boolean functions</a:t>
            </a:r>
            <a:endParaRPr/>
          </a:p>
          <a:p>
            <a:pPr indent="0" lvl="0" marL="0" rtl="0" algn="l">
              <a:spcBef>
                <a:spcPts val="1200"/>
              </a:spcBef>
              <a:spcAft>
                <a:spcPts val="0"/>
              </a:spcAft>
              <a:buClr>
                <a:schemeClr val="dk1"/>
              </a:buClr>
              <a:buSzPts val="1100"/>
              <a:buFont typeface="Arial"/>
              <a:buNone/>
            </a:pPr>
            <a:r>
              <a:rPr lang="en-GB"/>
              <a:t>= number of distinct truth tables with 2^n rows </a:t>
            </a:r>
            <a:endParaRPr/>
          </a:p>
          <a:p>
            <a:pPr indent="0" lvl="0" marL="0" rtl="0" algn="l">
              <a:spcBef>
                <a:spcPts val="1200"/>
              </a:spcBef>
              <a:spcAft>
                <a:spcPts val="0"/>
              </a:spcAft>
              <a:buClr>
                <a:schemeClr val="dk1"/>
              </a:buClr>
              <a:buSzPts val="1100"/>
              <a:buFont typeface="Arial"/>
              <a:buNone/>
            </a:pPr>
            <a:r>
              <a:rPr lang="en-GB"/>
              <a:t>= 2^(2^ N) Decision Trees!</a:t>
            </a:r>
            <a:endParaRPr/>
          </a:p>
          <a:p>
            <a:pPr indent="0" lvl="0" marL="0" rtl="0" algn="l">
              <a:spcBef>
                <a:spcPts val="1200"/>
              </a:spcBef>
              <a:spcAft>
                <a:spcPts val="0"/>
              </a:spcAft>
              <a:buNone/>
            </a:pPr>
            <a:r>
              <a:rPr lang="en-GB"/>
              <a:t>Not practical to explore them all.</a:t>
            </a:r>
            <a:endParaRPr/>
          </a:p>
          <a:p>
            <a:pPr indent="0" lvl="0" marL="0" rtl="0" algn="l">
              <a:spcBef>
                <a:spcPts val="1200"/>
              </a:spcBef>
              <a:spcAft>
                <a:spcPts val="1200"/>
              </a:spcAft>
              <a:buNone/>
            </a:pPr>
            <a:r>
              <a:rPr lang="en-GB"/>
              <a:t>But we can randomly create a bunch of decision trees; </a:t>
            </a:r>
            <a:r>
              <a:rPr lang="en-GB"/>
              <a:t>find</a:t>
            </a:r>
            <a:r>
              <a:rPr lang="en-GB"/>
              <a:t> the output of each Decision trees; and find the majority of the output; this technique is called “Random” Forest.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7">
                                            <p:txEl>
                                              <p:pRg end="0" st="0"/>
                                            </p:txEl>
                                          </p:spTgt>
                                        </p:tgtEl>
                                        <p:attrNameLst>
                                          <p:attrName>style.visibility</p:attrName>
                                        </p:attrNameLst>
                                      </p:cBhvr>
                                      <p:to>
                                        <p:strVal val="visible"/>
                                      </p:to>
                                    </p:set>
                                    <p:animEffect filter="fade" transition="in">
                                      <p:cBhvr>
                                        <p:cTn dur="1000"/>
                                        <p:tgtEl>
                                          <p:spTgt spid="49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7">
                                            <p:txEl>
                                              <p:pRg end="1" st="1"/>
                                            </p:txEl>
                                          </p:spTgt>
                                        </p:tgtEl>
                                        <p:attrNameLst>
                                          <p:attrName>style.visibility</p:attrName>
                                        </p:attrNameLst>
                                      </p:cBhvr>
                                      <p:to>
                                        <p:strVal val="visible"/>
                                      </p:to>
                                    </p:set>
                                    <p:animEffect filter="fade" transition="in">
                                      <p:cBhvr>
                                        <p:cTn dur="1000"/>
                                        <p:tgtEl>
                                          <p:spTgt spid="49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7">
                                            <p:txEl>
                                              <p:pRg end="2" st="2"/>
                                            </p:txEl>
                                          </p:spTgt>
                                        </p:tgtEl>
                                        <p:attrNameLst>
                                          <p:attrName>style.visibility</p:attrName>
                                        </p:attrNameLst>
                                      </p:cBhvr>
                                      <p:to>
                                        <p:strVal val="visible"/>
                                      </p:to>
                                    </p:set>
                                    <p:animEffect filter="fade" transition="in">
                                      <p:cBhvr>
                                        <p:cTn dur="1000"/>
                                        <p:tgtEl>
                                          <p:spTgt spid="49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7">
                                            <p:txEl>
                                              <p:pRg end="3" st="3"/>
                                            </p:txEl>
                                          </p:spTgt>
                                        </p:tgtEl>
                                        <p:attrNameLst>
                                          <p:attrName>style.visibility</p:attrName>
                                        </p:attrNameLst>
                                      </p:cBhvr>
                                      <p:to>
                                        <p:strVal val="visible"/>
                                      </p:to>
                                    </p:set>
                                    <p:animEffect filter="fade" transition="in">
                                      <p:cBhvr>
                                        <p:cTn dur="1000"/>
                                        <p:tgtEl>
                                          <p:spTgt spid="49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7">
                                            <p:txEl>
                                              <p:pRg end="4" st="4"/>
                                            </p:txEl>
                                          </p:spTgt>
                                        </p:tgtEl>
                                        <p:attrNameLst>
                                          <p:attrName>style.visibility</p:attrName>
                                        </p:attrNameLst>
                                      </p:cBhvr>
                                      <p:to>
                                        <p:strVal val="visible"/>
                                      </p:to>
                                    </p:set>
                                    <p:animEffect filter="fade" transition="in">
                                      <p:cBhvr>
                                        <p:cTn dur="1000"/>
                                        <p:tgtEl>
                                          <p:spTgt spid="49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7">
                                            <p:txEl>
                                              <p:pRg end="5" st="5"/>
                                            </p:txEl>
                                          </p:spTgt>
                                        </p:tgtEl>
                                        <p:attrNameLst>
                                          <p:attrName>style.visibility</p:attrName>
                                        </p:attrNameLst>
                                      </p:cBhvr>
                                      <p:to>
                                        <p:strVal val="visible"/>
                                      </p:to>
                                    </p:set>
                                    <p:animEffect filter="fade" transition="in">
                                      <p:cBhvr>
                                        <p:cTn dur="1000"/>
                                        <p:tgtEl>
                                          <p:spTgt spid="49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59"/>
          <p:cNvSpPr txBox="1"/>
          <p:nvPr>
            <p:ph type="title"/>
          </p:nvPr>
        </p:nvSpPr>
        <p:spPr>
          <a:xfrm>
            <a:off x="311700" y="39975"/>
            <a:ext cx="5619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Ensembling, children finding patterns</a:t>
            </a:r>
            <a:endParaRPr/>
          </a:p>
        </p:txBody>
      </p:sp>
      <p:pic>
        <p:nvPicPr>
          <p:cNvPr id="503" name="Google Shape;503;p59"/>
          <p:cNvPicPr preferRelativeResize="0"/>
          <p:nvPr/>
        </p:nvPicPr>
        <p:blipFill>
          <a:blip r:embed="rId3">
            <a:alphaModFix/>
          </a:blip>
          <a:stretch>
            <a:fillRect/>
          </a:stretch>
        </p:blipFill>
        <p:spPr>
          <a:xfrm>
            <a:off x="5650406" y="140550"/>
            <a:ext cx="3467219" cy="5002950"/>
          </a:xfrm>
          <a:prstGeom prst="rect">
            <a:avLst/>
          </a:prstGeom>
          <a:noFill/>
          <a:ln>
            <a:noFill/>
          </a:ln>
        </p:spPr>
      </p:pic>
      <p:sp>
        <p:nvSpPr>
          <p:cNvPr id="504" name="Google Shape;504;p59"/>
          <p:cNvSpPr txBox="1"/>
          <p:nvPr>
            <p:ph idx="1" type="body"/>
          </p:nvPr>
        </p:nvSpPr>
        <p:spPr>
          <a:xfrm>
            <a:off x="120650" y="612675"/>
            <a:ext cx="5703000" cy="4309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Each child is independent to look at what they want and what they can. </a:t>
            </a:r>
            <a:endParaRPr/>
          </a:p>
          <a:p>
            <a:pPr indent="0" lvl="0" marL="0" rtl="0" algn="l">
              <a:spcBef>
                <a:spcPts val="1200"/>
              </a:spcBef>
              <a:spcAft>
                <a:spcPts val="0"/>
              </a:spcAft>
              <a:buNone/>
            </a:pPr>
            <a:r>
              <a:rPr lang="en-GB"/>
              <a:t>They can come up with what they have found out.</a:t>
            </a:r>
            <a:endParaRPr/>
          </a:p>
          <a:p>
            <a:pPr indent="0" lvl="0" marL="0" rtl="0" algn="l">
              <a:spcBef>
                <a:spcPts val="1200"/>
              </a:spcBef>
              <a:spcAft>
                <a:spcPts val="0"/>
              </a:spcAft>
              <a:buNone/>
            </a:pPr>
            <a:r>
              <a:rPr lang="en-GB"/>
              <a:t>They provide the individual patterns to an alpha kid who finds Meta-patterns from the given set of patterns as input from the children A-D.</a:t>
            </a:r>
            <a:endParaRPr/>
          </a:p>
          <a:p>
            <a:pPr indent="0" lvl="0" marL="0" rtl="0" algn="l">
              <a:spcBef>
                <a:spcPts val="1200"/>
              </a:spcBef>
              <a:spcAft>
                <a:spcPts val="0"/>
              </a:spcAft>
              <a:buNone/>
            </a:pPr>
            <a:r>
              <a:rPr lang="en-GB"/>
              <a:t>Each child =&gt; Decision-tree </a:t>
            </a:r>
            <a:endParaRPr/>
          </a:p>
          <a:p>
            <a:pPr indent="0" lvl="0" marL="0" rtl="0" algn="l">
              <a:spcBef>
                <a:spcPts val="1200"/>
              </a:spcBef>
              <a:spcAft>
                <a:spcPts val="0"/>
              </a:spcAft>
              <a:buNone/>
            </a:pPr>
            <a:r>
              <a:rPr lang="en-GB"/>
              <a:t>alpha child =&gt; a logistic regression.</a:t>
            </a:r>
            <a:endParaRPr/>
          </a:p>
          <a:p>
            <a:pPr indent="0" lvl="0" marL="0" rtl="0" algn="l">
              <a:spcBef>
                <a:spcPts val="1200"/>
              </a:spcBef>
              <a:spcAft>
                <a:spcPts val="1200"/>
              </a:spcAft>
              <a:buNone/>
            </a:pPr>
            <a:r>
              <a:rPr lang="en-GB"/>
              <a:t>This is called stacked-ensembling.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4">
                                            <p:txEl>
                                              <p:pRg end="0" st="0"/>
                                            </p:txEl>
                                          </p:spTgt>
                                        </p:tgtEl>
                                        <p:attrNameLst>
                                          <p:attrName>style.visibility</p:attrName>
                                        </p:attrNameLst>
                                      </p:cBhvr>
                                      <p:to>
                                        <p:strVal val="visible"/>
                                      </p:to>
                                    </p:set>
                                    <p:animEffect filter="fade" transition="in">
                                      <p:cBhvr>
                                        <p:cTn dur="1000"/>
                                        <p:tgtEl>
                                          <p:spTgt spid="5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4">
                                            <p:txEl>
                                              <p:pRg end="1" st="1"/>
                                            </p:txEl>
                                          </p:spTgt>
                                        </p:tgtEl>
                                        <p:attrNameLst>
                                          <p:attrName>style.visibility</p:attrName>
                                        </p:attrNameLst>
                                      </p:cBhvr>
                                      <p:to>
                                        <p:strVal val="visible"/>
                                      </p:to>
                                    </p:set>
                                    <p:animEffect filter="fade" transition="in">
                                      <p:cBhvr>
                                        <p:cTn dur="1000"/>
                                        <p:tgtEl>
                                          <p:spTgt spid="50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4">
                                            <p:txEl>
                                              <p:pRg end="2" st="2"/>
                                            </p:txEl>
                                          </p:spTgt>
                                        </p:tgtEl>
                                        <p:attrNameLst>
                                          <p:attrName>style.visibility</p:attrName>
                                        </p:attrNameLst>
                                      </p:cBhvr>
                                      <p:to>
                                        <p:strVal val="visible"/>
                                      </p:to>
                                    </p:set>
                                    <p:animEffect filter="fade" transition="in">
                                      <p:cBhvr>
                                        <p:cTn dur="1000"/>
                                        <p:tgtEl>
                                          <p:spTgt spid="50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4">
                                            <p:txEl>
                                              <p:pRg end="3" st="3"/>
                                            </p:txEl>
                                          </p:spTgt>
                                        </p:tgtEl>
                                        <p:attrNameLst>
                                          <p:attrName>style.visibility</p:attrName>
                                        </p:attrNameLst>
                                      </p:cBhvr>
                                      <p:to>
                                        <p:strVal val="visible"/>
                                      </p:to>
                                    </p:set>
                                    <p:animEffect filter="fade" transition="in">
                                      <p:cBhvr>
                                        <p:cTn dur="1000"/>
                                        <p:tgtEl>
                                          <p:spTgt spid="50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4">
                                            <p:txEl>
                                              <p:pRg end="4" st="4"/>
                                            </p:txEl>
                                          </p:spTgt>
                                        </p:tgtEl>
                                        <p:attrNameLst>
                                          <p:attrName>style.visibility</p:attrName>
                                        </p:attrNameLst>
                                      </p:cBhvr>
                                      <p:to>
                                        <p:strVal val="visible"/>
                                      </p:to>
                                    </p:set>
                                    <p:animEffect filter="fade" transition="in">
                                      <p:cBhvr>
                                        <p:cTn dur="1000"/>
                                        <p:tgtEl>
                                          <p:spTgt spid="50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4">
                                            <p:txEl>
                                              <p:pRg end="5" st="5"/>
                                            </p:txEl>
                                          </p:spTgt>
                                        </p:tgtEl>
                                        <p:attrNameLst>
                                          <p:attrName>style.visibility</p:attrName>
                                        </p:attrNameLst>
                                      </p:cBhvr>
                                      <p:to>
                                        <p:strVal val="visible"/>
                                      </p:to>
                                    </p:set>
                                    <p:animEffect filter="fade" transition="in">
                                      <p:cBhvr>
                                        <p:cTn dur="1000"/>
                                        <p:tgtEl>
                                          <p:spTgt spid="504">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60"/>
          <p:cNvSpPr txBox="1"/>
          <p:nvPr>
            <p:ph type="title"/>
          </p:nvPr>
        </p:nvSpPr>
        <p:spPr>
          <a:xfrm>
            <a:off x="357625" y="623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Random Forest: a forest of trees aggregated</a:t>
            </a:r>
            <a:endParaRPr/>
          </a:p>
        </p:txBody>
      </p:sp>
      <p:pic>
        <p:nvPicPr>
          <p:cNvPr id="510" name="Google Shape;510;p60"/>
          <p:cNvPicPr preferRelativeResize="0"/>
          <p:nvPr/>
        </p:nvPicPr>
        <p:blipFill>
          <a:blip r:embed="rId3">
            <a:alphaModFix/>
          </a:blip>
          <a:stretch>
            <a:fillRect/>
          </a:stretch>
        </p:blipFill>
        <p:spPr>
          <a:xfrm>
            <a:off x="1345838" y="787425"/>
            <a:ext cx="6452325" cy="42865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61"/>
          <p:cNvSpPr txBox="1"/>
          <p:nvPr>
            <p:ph type="title"/>
          </p:nvPr>
        </p:nvSpPr>
        <p:spPr>
          <a:xfrm>
            <a:off x="311700" y="615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Greedy, self correcting Gradient Boosted Trees </a:t>
            </a:r>
            <a:endParaRPr/>
          </a:p>
        </p:txBody>
      </p:sp>
      <p:pic>
        <p:nvPicPr>
          <p:cNvPr id="516" name="Google Shape;516;p61"/>
          <p:cNvPicPr preferRelativeResize="0"/>
          <p:nvPr/>
        </p:nvPicPr>
        <p:blipFill rotWithShape="1">
          <a:blip r:embed="rId3">
            <a:alphaModFix/>
          </a:blip>
          <a:srcRect b="33168" l="0" r="0" t="0"/>
          <a:stretch/>
        </p:blipFill>
        <p:spPr>
          <a:xfrm>
            <a:off x="679450" y="1442525"/>
            <a:ext cx="4824874" cy="32340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115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Representation Learning and Feature Engineering</a:t>
            </a:r>
            <a:endParaRPr/>
          </a:p>
        </p:txBody>
      </p:sp>
      <p:sp>
        <p:nvSpPr>
          <p:cNvPr id="81" name="Google Shape;81;p17"/>
          <p:cNvSpPr txBox="1"/>
          <p:nvPr>
            <p:ph idx="1" type="body"/>
          </p:nvPr>
        </p:nvSpPr>
        <p:spPr>
          <a:xfrm>
            <a:off x="311700" y="854525"/>
            <a:ext cx="8520600" cy="38808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rPr lang="en-GB"/>
              <a:t>In order to classify a fruit into apple or Orange, we should go with the features which REPRESENTS the behaviour which is </a:t>
            </a:r>
            <a:r>
              <a:rPr b="1" lang="en-GB"/>
              <a:t>useful to differentiate</a:t>
            </a:r>
            <a:r>
              <a:rPr lang="en-GB"/>
              <a:t> the labels(Apple/Orange). This is called Representational learning.</a:t>
            </a:r>
            <a:endParaRPr/>
          </a:p>
          <a:p>
            <a:pPr indent="0" lvl="0" marL="0" rtl="0" algn="l">
              <a:spcBef>
                <a:spcPts val="1200"/>
              </a:spcBef>
              <a:spcAft>
                <a:spcPts val="0"/>
              </a:spcAft>
              <a:buNone/>
            </a:pPr>
            <a:r>
              <a:rPr lang="en-GB"/>
              <a:t>Feature Engineering: </a:t>
            </a:r>
            <a:endParaRPr/>
          </a:p>
          <a:p>
            <a:pPr indent="0" lvl="0" marL="0" rtl="0" algn="l">
              <a:spcBef>
                <a:spcPts val="1200"/>
              </a:spcBef>
              <a:spcAft>
                <a:spcPts val="0"/>
              </a:spcAft>
              <a:buNone/>
            </a:pPr>
            <a:r>
              <a:rPr lang="en-GB"/>
              <a:t>It is the art and science of coming up with useful features. </a:t>
            </a:r>
            <a:endParaRPr/>
          </a:p>
          <a:p>
            <a:pPr indent="0" lvl="0" marL="0" rtl="0" algn="l">
              <a:spcBef>
                <a:spcPts val="1200"/>
              </a:spcBef>
              <a:spcAft>
                <a:spcPts val="0"/>
              </a:spcAft>
              <a:buNone/>
            </a:pPr>
            <a:r>
              <a:rPr lang="en-GB"/>
              <a:t>There is an </a:t>
            </a:r>
            <a:r>
              <a:rPr b="1" lang="en-GB"/>
              <a:t>Art</a:t>
            </a:r>
            <a:r>
              <a:rPr lang="en-GB"/>
              <a:t>, as to how much the features make sense to us. </a:t>
            </a:r>
            <a:endParaRPr/>
          </a:p>
          <a:p>
            <a:pPr indent="0" lvl="0" marL="0" rtl="0" algn="l">
              <a:spcBef>
                <a:spcPts val="1200"/>
              </a:spcBef>
              <a:spcAft>
                <a:spcPts val="0"/>
              </a:spcAft>
              <a:buNone/>
            </a:pPr>
            <a:r>
              <a:rPr lang="en-GB"/>
              <a:t>There is </a:t>
            </a:r>
            <a:r>
              <a:rPr b="1" lang="en-GB"/>
              <a:t>Science</a:t>
            </a:r>
            <a:r>
              <a:rPr lang="en-GB"/>
              <a:t> as to how much it makes sense to the machine. </a:t>
            </a:r>
            <a:endParaRPr/>
          </a:p>
          <a:p>
            <a:pPr indent="0" lvl="0" marL="0" rtl="0" algn="l">
              <a:spcBef>
                <a:spcPts val="1200"/>
              </a:spcBef>
              <a:spcAft>
                <a:spcPts val="0"/>
              </a:spcAft>
              <a:buNone/>
            </a:pPr>
            <a:r>
              <a:rPr lang="en-GB"/>
              <a:t>Feature Selection:</a:t>
            </a:r>
            <a:endParaRPr/>
          </a:p>
          <a:p>
            <a:pPr indent="0" lvl="0" marL="0" rtl="0" algn="l">
              <a:spcBef>
                <a:spcPts val="1200"/>
              </a:spcBef>
              <a:spcAft>
                <a:spcPts val="0"/>
              </a:spcAft>
              <a:buNone/>
            </a:pPr>
            <a:r>
              <a:rPr lang="en-GB"/>
              <a:t>Choosing the right combination of features to solve the given problem. There 2^N possible combinations of features to choose for N features. </a:t>
            </a:r>
            <a:endParaRPr/>
          </a:p>
          <a:p>
            <a:pPr indent="-308610" lvl="0" marL="457200" rtl="0" algn="l">
              <a:spcBef>
                <a:spcPts val="1200"/>
              </a:spcBef>
              <a:spcAft>
                <a:spcPts val="0"/>
              </a:spcAft>
              <a:buSzPct val="100000"/>
              <a:buChar char="●"/>
            </a:pPr>
            <a:r>
              <a:rPr lang="en-GB"/>
              <a:t>Correlation C</a:t>
            </a:r>
            <a:r>
              <a:rPr lang="en-GB"/>
              <a:t>oefficient</a:t>
            </a:r>
            <a:endParaRPr/>
          </a:p>
          <a:p>
            <a:pPr indent="-308610" lvl="0" marL="457200" rtl="0" algn="l">
              <a:spcBef>
                <a:spcPts val="0"/>
              </a:spcBef>
              <a:spcAft>
                <a:spcPts val="0"/>
              </a:spcAft>
              <a:buSzPct val="100000"/>
              <a:buChar char="●"/>
            </a:pPr>
            <a:r>
              <a:rPr lang="en-GB"/>
              <a:t>Mutual information</a:t>
            </a:r>
            <a:endParaRPr/>
          </a:p>
          <a:p>
            <a:pPr indent="-308610" lvl="0" marL="457200" rtl="0" algn="l">
              <a:spcBef>
                <a:spcPts val="0"/>
              </a:spcBef>
              <a:spcAft>
                <a:spcPts val="0"/>
              </a:spcAft>
              <a:buSzPct val="100000"/>
              <a:buChar char="●"/>
            </a:pPr>
            <a:r>
              <a:rPr lang="en-GB"/>
              <a:t>Chisquare test of independence/relatedness</a:t>
            </a:r>
            <a:endParaRPr/>
          </a:p>
          <a:p>
            <a:pPr indent="-308610" lvl="0" marL="457200" rtl="0" algn="l">
              <a:spcBef>
                <a:spcPts val="0"/>
              </a:spcBef>
              <a:spcAft>
                <a:spcPts val="0"/>
              </a:spcAft>
              <a:buSzPct val="100000"/>
              <a:buChar char="●"/>
            </a:pPr>
            <a:r>
              <a:rPr lang="en-GB"/>
              <a:t>Feature Importance from an ML Technique such as Random Forest.</a:t>
            </a:r>
            <a:endParaRPr/>
          </a:p>
        </p:txBody>
      </p:sp>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0" st="0"/>
                                            </p:txEl>
                                          </p:spTgt>
                                        </p:tgtEl>
                                        <p:attrNameLst>
                                          <p:attrName>style.visibility</p:attrName>
                                        </p:attrNameLst>
                                      </p:cBhvr>
                                      <p:to>
                                        <p:strVal val="visible"/>
                                      </p:to>
                                    </p:set>
                                    <p:animEffect filter="fade" transition="in">
                                      <p:cBhvr>
                                        <p:cTn dur="1000"/>
                                        <p:tgtEl>
                                          <p:spTgt spid="8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1" st="1"/>
                                            </p:txEl>
                                          </p:spTgt>
                                        </p:tgtEl>
                                        <p:attrNameLst>
                                          <p:attrName>style.visibility</p:attrName>
                                        </p:attrNameLst>
                                      </p:cBhvr>
                                      <p:to>
                                        <p:strVal val="visible"/>
                                      </p:to>
                                    </p:set>
                                    <p:animEffect filter="fade" transition="in">
                                      <p:cBhvr>
                                        <p:cTn dur="1000"/>
                                        <p:tgtEl>
                                          <p:spTgt spid="8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2" st="2"/>
                                            </p:txEl>
                                          </p:spTgt>
                                        </p:tgtEl>
                                        <p:attrNameLst>
                                          <p:attrName>style.visibility</p:attrName>
                                        </p:attrNameLst>
                                      </p:cBhvr>
                                      <p:to>
                                        <p:strVal val="visible"/>
                                      </p:to>
                                    </p:set>
                                    <p:animEffect filter="fade" transition="in">
                                      <p:cBhvr>
                                        <p:cTn dur="1000"/>
                                        <p:tgtEl>
                                          <p:spTgt spid="8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3" st="3"/>
                                            </p:txEl>
                                          </p:spTgt>
                                        </p:tgtEl>
                                        <p:attrNameLst>
                                          <p:attrName>style.visibility</p:attrName>
                                        </p:attrNameLst>
                                      </p:cBhvr>
                                      <p:to>
                                        <p:strVal val="visible"/>
                                      </p:to>
                                    </p:set>
                                    <p:animEffect filter="fade" transition="in">
                                      <p:cBhvr>
                                        <p:cTn dur="1000"/>
                                        <p:tgtEl>
                                          <p:spTgt spid="8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4" st="4"/>
                                            </p:txEl>
                                          </p:spTgt>
                                        </p:tgtEl>
                                        <p:attrNameLst>
                                          <p:attrName>style.visibility</p:attrName>
                                        </p:attrNameLst>
                                      </p:cBhvr>
                                      <p:to>
                                        <p:strVal val="visible"/>
                                      </p:to>
                                    </p:set>
                                    <p:animEffect filter="fade" transition="in">
                                      <p:cBhvr>
                                        <p:cTn dur="1000"/>
                                        <p:tgtEl>
                                          <p:spTgt spid="8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5" st="5"/>
                                            </p:txEl>
                                          </p:spTgt>
                                        </p:tgtEl>
                                        <p:attrNameLst>
                                          <p:attrName>style.visibility</p:attrName>
                                        </p:attrNameLst>
                                      </p:cBhvr>
                                      <p:to>
                                        <p:strVal val="visible"/>
                                      </p:to>
                                    </p:set>
                                    <p:animEffect filter="fade" transition="in">
                                      <p:cBhvr>
                                        <p:cTn dur="1000"/>
                                        <p:tgtEl>
                                          <p:spTgt spid="8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6" st="6"/>
                                            </p:txEl>
                                          </p:spTgt>
                                        </p:tgtEl>
                                        <p:attrNameLst>
                                          <p:attrName>style.visibility</p:attrName>
                                        </p:attrNameLst>
                                      </p:cBhvr>
                                      <p:to>
                                        <p:strVal val="visible"/>
                                      </p:to>
                                    </p:set>
                                    <p:animEffect filter="fade" transition="in">
                                      <p:cBhvr>
                                        <p:cTn dur="1000"/>
                                        <p:tgtEl>
                                          <p:spTgt spid="8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7" st="7"/>
                                            </p:txEl>
                                          </p:spTgt>
                                        </p:tgtEl>
                                        <p:attrNameLst>
                                          <p:attrName>style.visibility</p:attrName>
                                        </p:attrNameLst>
                                      </p:cBhvr>
                                      <p:to>
                                        <p:strVal val="visible"/>
                                      </p:to>
                                    </p:set>
                                    <p:animEffect filter="fade" transition="in">
                                      <p:cBhvr>
                                        <p:cTn dur="1000"/>
                                        <p:tgtEl>
                                          <p:spTgt spid="8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8" st="8"/>
                                            </p:txEl>
                                          </p:spTgt>
                                        </p:tgtEl>
                                        <p:attrNameLst>
                                          <p:attrName>style.visibility</p:attrName>
                                        </p:attrNameLst>
                                      </p:cBhvr>
                                      <p:to>
                                        <p:strVal val="visible"/>
                                      </p:to>
                                    </p:set>
                                    <p:animEffect filter="fade" transition="in">
                                      <p:cBhvr>
                                        <p:cTn dur="1000"/>
                                        <p:tgtEl>
                                          <p:spTgt spid="8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9" st="9"/>
                                            </p:txEl>
                                          </p:spTgt>
                                        </p:tgtEl>
                                        <p:attrNameLst>
                                          <p:attrName>style.visibility</p:attrName>
                                        </p:attrNameLst>
                                      </p:cBhvr>
                                      <p:to>
                                        <p:strVal val="visible"/>
                                      </p:to>
                                    </p:set>
                                    <p:animEffect filter="fade" transition="in">
                                      <p:cBhvr>
                                        <p:cTn dur="1000"/>
                                        <p:tgtEl>
                                          <p:spTgt spid="81">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10" st="10"/>
                                            </p:txEl>
                                          </p:spTgt>
                                        </p:tgtEl>
                                        <p:attrNameLst>
                                          <p:attrName>style.visibility</p:attrName>
                                        </p:attrNameLst>
                                      </p:cBhvr>
                                      <p:to>
                                        <p:strVal val="visible"/>
                                      </p:to>
                                    </p:set>
                                    <p:animEffect filter="fade" transition="in">
                                      <p:cBhvr>
                                        <p:cTn dur="1000"/>
                                        <p:tgtEl>
                                          <p:spTgt spid="81">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2"/>
          <p:cNvSpPr txBox="1"/>
          <p:nvPr>
            <p:ph type="title"/>
          </p:nvPr>
        </p:nvSpPr>
        <p:spPr>
          <a:xfrm>
            <a:off x="311700" y="615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Greedy, self correcting Boosted Trees</a:t>
            </a:r>
            <a:endParaRPr/>
          </a:p>
        </p:txBody>
      </p:sp>
      <p:pic>
        <p:nvPicPr>
          <p:cNvPr id="522" name="Google Shape;522;p62"/>
          <p:cNvPicPr preferRelativeResize="0"/>
          <p:nvPr/>
        </p:nvPicPr>
        <p:blipFill rotWithShape="1">
          <a:blip r:embed="rId3">
            <a:alphaModFix/>
          </a:blip>
          <a:srcRect b="-896" l="0" r="0" t="33497"/>
          <a:stretch/>
        </p:blipFill>
        <p:spPr>
          <a:xfrm>
            <a:off x="530875" y="820727"/>
            <a:ext cx="4824874" cy="326152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3"/>
          <p:cNvSpPr txBox="1"/>
          <p:nvPr>
            <p:ph type="title"/>
          </p:nvPr>
        </p:nvSpPr>
        <p:spPr>
          <a:xfrm>
            <a:off x="311700" y="62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Boosted Trees: Analogy of </a:t>
            </a:r>
            <a:r>
              <a:rPr lang="en-GB"/>
              <a:t>children</a:t>
            </a:r>
            <a:r>
              <a:rPr lang="en-GB"/>
              <a:t> </a:t>
            </a:r>
            <a:endParaRPr/>
          </a:p>
          <a:p>
            <a:pPr indent="0" lvl="0" marL="0" rtl="0" algn="l">
              <a:spcBef>
                <a:spcPts val="0"/>
              </a:spcBef>
              <a:spcAft>
                <a:spcPts val="0"/>
              </a:spcAft>
              <a:buNone/>
            </a:pPr>
            <a:r>
              <a:rPr lang="en-GB"/>
              <a:t>finding patterns</a:t>
            </a:r>
            <a:endParaRPr/>
          </a:p>
        </p:txBody>
      </p:sp>
      <p:sp>
        <p:nvSpPr>
          <p:cNvPr id="528" name="Google Shape;528;p63"/>
          <p:cNvSpPr txBox="1"/>
          <p:nvPr>
            <p:ph idx="1" type="body"/>
          </p:nvPr>
        </p:nvSpPr>
        <p:spPr>
          <a:xfrm>
            <a:off x="311700" y="1253400"/>
            <a:ext cx="4260300" cy="363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Consider the Alpha Child who wants to improve the accuracy of his prediction.</a:t>
            </a:r>
            <a:endParaRPr/>
          </a:p>
          <a:p>
            <a:pPr indent="0" lvl="0" marL="0" rtl="0" algn="l">
              <a:spcBef>
                <a:spcPts val="1200"/>
              </a:spcBef>
              <a:spcAft>
                <a:spcPts val="0"/>
              </a:spcAft>
              <a:buNone/>
            </a:pPr>
            <a:r>
              <a:rPr lang="en-GB"/>
              <a:t>He would accept a child’s findings if they improve the accuracy of the earlier prediction.</a:t>
            </a:r>
            <a:endParaRPr/>
          </a:p>
          <a:p>
            <a:pPr indent="0" lvl="0" marL="0" rtl="0" algn="l">
              <a:spcBef>
                <a:spcPts val="1200"/>
              </a:spcBef>
              <a:spcAft>
                <a:spcPts val="1200"/>
              </a:spcAft>
              <a:buNone/>
            </a:pPr>
            <a:r>
              <a:rPr lang="en-GB"/>
              <a:t>If not he would reject the findings of a child.</a:t>
            </a:r>
            <a:endParaRPr/>
          </a:p>
        </p:txBody>
      </p:sp>
      <p:pic>
        <p:nvPicPr>
          <p:cNvPr id="529" name="Google Shape;529;p63"/>
          <p:cNvPicPr preferRelativeResize="0"/>
          <p:nvPr/>
        </p:nvPicPr>
        <p:blipFill>
          <a:blip r:embed="rId3">
            <a:alphaModFix/>
          </a:blip>
          <a:stretch>
            <a:fillRect/>
          </a:stretch>
        </p:blipFill>
        <p:spPr>
          <a:xfrm>
            <a:off x="5413925" y="0"/>
            <a:ext cx="2739475" cy="51434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8">
                                            <p:txEl>
                                              <p:pRg end="0" st="0"/>
                                            </p:txEl>
                                          </p:spTgt>
                                        </p:tgtEl>
                                        <p:attrNameLst>
                                          <p:attrName>style.visibility</p:attrName>
                                        </p:attrNameLst>
                                      </p:cBhvr>
                                      <p:to>
                                        <p:strVal val="visible"/>
                                      </p:to>
                                    </p:set>
                                    <p:animEffect filter="fade" transition="in">
                                      <p:cBhvr>
                                        <p:cTn dur="1000"/>
                                        <p:tgtEl>
                                          <p:spTgt spid="5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8">
                                            <p:txEl>
                                              <p:pRg end="1" st="1"/>
                                            </p:txEl>
                                          </p:spTgt>
                                        </p:tgtEl>
                                        <p:attrNameLst>
                                          <p:attrName>style.visibility</p:attrName>
                                        </p:attrNameLst>
                                      </p:cBhvr>
                                      <p:to>
                                        <p:strVal val="visible"/>
                                      </p:to>
                                    </p:set>
                                    <p:animEffect filter="fade" transition="in">
                                      <p:cBhvr>
                                        <p:cTn dur="1000"/>
                                        <p:tgtEl>
                                          <p:spTgt spid="5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8">
                                            <p:txEl>
                                              <p:pRg end="2" st="2"/>
                                            </p:txEl>
                                          </p:spTgt>
                                        </p:tgtEl>
                                        <p:attrNameLst>
                                          <p:attrName>style.visibility</p:attrName>
                                        </p:attrNameLst>
                                      </p:cBhvr>
                                      <p:to>
                                        <p:strVal val="visible"/>
                                      </p:to>
                                    </p:set>
                                    <p:animEffect filter="fade" transition="in">
                                      <p:cBhvr>
                                        <p:cTn dur="1000"/>
                                        <p:tgtEl>
                                          <p:spTgt spid="52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4"/>
          <p:cNvSpPr txBox="1"/>
          <p:nvPr>
            <p:ph type="title"/>
          </p:nvPr>
        </p:nvSpPr>
        <p:spPr>
          <a:xfrm>
            <a:off x="311700" y="62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Boosted Trees: Analogy of children </a:t>
            </a:r>
            <a:endParaRPr/>
          </a:p>
          <a:p>
            <a:pPr indent="0" lvl="0" marL="0" rtl="0" algn="l">
              <a:spcBef>
                <a:spcPts val="0"/>
              </a:spcBef>
              <a:spcAft>
                <a:spcPts val="0"/>
              </a:spcAft>
              <a:buNone/>
            </a:pPr>
            <a:r>
              <a:rPr lang="en-GB"/>
              <a:t>findin</a:t>
            </a:r>
            <a:r>
              <a:rPr lang="en-GB"/>
              <a:t>g</a:t>
            </a:r>
            <a:r>
              <a:rPr lang="en-GB"/>
              <a:t> patterns</a:t>
            </a:r>
            <a:endParaRPr/>
          </a:p>
        </p:txBody>
      </p:sp>
      <p:sp>
        <p:nvSpPr>
          <p:cNvPr id="535" name="Google Shape;535;p64"/>
          <p:cNvSpPr txBox="1"/>
          <p:nvPr>
            <p:ph idx="1" type="body"/>
          </p:nvPr>
        </p:nvSpPr>
        <p:spPr>
          <a:xfrm>
            <a:off x="311700" y="1253400"/>
            <a:ext cx="4260300" cy="363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Consider the Alpha Child who wants to improve the accuracy of his prediction.</a:t>
            </a:r>
            <a:endParaRPr/>
          </a:p>
          <a:p>
            <a:pPr indent="0" lvl="0" marL="0" rtl="0" algn="l">
              <a:spcBef>
                <a:spcPts val="1200"/>
              </a:spcBef>
              <a:spcAft>
                <a:spcPts val="0"/>
              </a:spcAft>
              <a:buClr>
                <a:schemeClr val="dk1"/>
              </a:buClr>
              <a:buSzPts val="1100"/>
              <a:buFont typeface="Arial"/>
              <a:buNone/>
            </a:pPr>
            <a:r>
              <a:rPr lang="en-GB"/>
              <a:t>He would accept a child’s findings if they improve the accuracy of the earlier prediction.</a:t>
            </a:r>
            <a:endParaRPr/>
          </a:p>
          <a:p>
            <a:pPr indent="0" lvl="0" marL="0" rtl="0" algn="l">
              <a:spcBef>
                <a:spcPts val="1200"/>
              </a:spcBef>
              <a:spcAft>
                <a:spcPts val="1200"/>
              </a:spcAft>
              <a:buClr>
                <a:schemeClr val="dk1"/>
              </a:buClr>
              <a:buSzPts val="1100"/>
              <a:buFont typeface="Arial"/>
              <a:buNone/>
            </a:pPr>
            <a:r>
              <a:rPr lang="en-GB"/>
              <a:t>If not he would reject the findings of a child.</a:t>
            </a:r>
            <a:endParaRPr/>
          </a:p>
        </p:txBody>
      </p:sp>
      <p:pic>
        <p:nvPicPr>
          <p:cNvPr id="536" name="Google Shape;536;p64"/>
          <p:cNvPicPr preferRelativeResize="0"/>
          <p:nvPr/>
        </p:nvPicPr>
        <p:blipFill>
          <a:blip r:embed="rId3">
            <a:alphaModFix/>
          </a:blip>
          <a:stretch>
            <a:fillRect/>
          </a:stretch>
        </p:blipFill>
        <p:spPr>
          <a:xfrm>
            <a:off x="5604550" y="0"/>
            <a:ext cx="2665875" cy="514349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65"/>
          <p:cNvSpPr txBox="1"/>
          <p:nvPr>
            <p:ph type="title"/>
          </p:nvPr>
        </p:nvSpPr>
        <p:spPr>
          <a:xfrm>
            <a:off x="311700" y="615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Bagging and</a:t>
            </a:r>
            <a:r>
              <a:rPr lang="en-GB"/>
              <a:t> Boosting Trees</a:t>
            </a:r>
            <a:endParaRPr/>
          </a:p>
        </p:txBody>
      </p:sp>
      <p:pic>
        <p:nvPicPr>
          <p:cNvPr id="542" name="Google Shape;542;p65"/>
          <p:cNvPicPr preferRelativeResize="0"/>
          <p:nvPr/>
        </p:nvPicPr>
        <p:blipFill>
          <a:blip r:embed="rId3">
            <a:alphaModFix/>
          </a:blip>
          <a:stretch>
            <a:fillRect/>
          </a:stretch>
        </p:blipFill>
        <p:spPr>
          <a:xfrm>
            <a:off x="950229" y="1250500"/>
            <a:ext cx="6516466" cy="34164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66"/>
          <p:cNvSpPr txBox="1"/>
          <p:nvPr>
            <p:ph type="title"/>
          </p:nvPr>
        </p:nvSpPr>
        <p:spPr>
          <a:xfrm>
            <a:off x="112475" y="62900"/>
            <a:ext cx="5802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Neural Network  </a:t>
            </a:r>
            <a:endParaRPr/>
          </a:p>
        </p:txBody>
      </p:sp>
      <p:sp>
        <p:nvSpPr>
          <p:cNvPr id="548" name="Google Shape;548;p66"/>
          <p:cNvSpPr txBox="1"/>
          <p:nvPr>
            <p:ph idx="1" type="body"/>
          </p:nvPr>
        </p:nvSpPr>
        <p:spPr>
          <a:xfrm>
            <a:off x="112475" y="1013350"/>
            <a:ext cx="55578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t>It is an ARMY of Kids each of them finding patterns from their input and giving their findings for the next layer till the Child Omega.</a:t>
            </a:r>
            <a:endParaRPr/>
          </a:p>
          <a:p>
            <a:pPr indent="0" lvl="0" marL="0" rtl="0" algn="l">
              <a:spcBef>
                <a:spcPts val="1200"/>
              </a:spcBef>
              <a:spcAft>
                <a:spcPts val="0"/>
              </a:spcAft>
              <a:buNone/>
            </a:pPr>
            <a:r>
              <a:rPr lang="en-GB"/>
              <a:t>This is called forward propagation.</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Forward Propagation looks like a stacked ensembling.</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GB"/>
              <a:t>Then there is backward propagation</a:t>
            </a:r>
            <a:endParaRPr/>
          </a:p>
        </p:txBody>
      </p:sp>
      <p:pic>
        <p:nvPicPr>
          <p:cNvPr id="549" name="Google Shape;549;p66"/>
          <p:cNvPicPr preferRelativeResize="0"/>
          <p:nvPr/>
        </p:nvPicPr>
        <p:blipFill>
          <a:blip r:embed="rId3">
            <a:alphaModFix/>
          </a:blip>
          <a:stretch>
            <a:fillRect/>
          </a:stretch>
        </p:blipFill>
        <p:spPr>
          <a:xfrm>
            <a:off x="5609965" y="0"/>
            <a:ext cx="3301571" cy="5143500"/>
          </a:xfrm>
          <a:prstGeom prst="rect">
            <a:avLst/>
          </a:prstGeom>
          <a:noFill/>
          <a:ln>
            <a:noFill/>
          </a:ln>
        </p:spPr>
      </p:pic>
      <p:sp>
        <p:nvSpPr>
          <p:cNvPr id="550" name="Google Shape;550;p66"/>
          <p:cNvSpPr/>
          <p:nvPr/>
        </p:nvSpPr>
        <p:spPr>
          <a:xfrm>
            <a:off x="7505700" y="1363975"/>
            <a:ext cx="754500" cy="114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66"/>
          <p:cNvSpPr/>
          <p:nvPr/>
        </p:nvSpPr>
        <p:spPr>
          <a:xfrm>
            <a:off x="7277100" y="30475"/>
            <a:ext cx="754500" cy="114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8">
                                            <p:txEl>
                                              <p:pRg end="0" st="0"/>
                                            </p:txEl>
                                          </p:spTgt>
                                        </p:tgtEl>
                                        <p:attrNameLst>
                                          <p:attrName>style.visibility</p:attrName>
                                        </p:attrNameLst>
                                      </p:cBhvr>
                                      <p:to>
                                        <p:strVal val="visible"/>
                                      </p:to>
                                    </p:set>
                                    <p:animEffect filter="fade" transition="in">
                                      <p:cBhvr>
                                        <p:cTn dur="1000"/>
                                        <p:tgtEl>
                                          <p:spTgt spid="54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8">
                                            <p:txEl>
                                              <p:pRg end="1" st="1"/>
                                            </p:txEl>
                                          </p:spTgt>
                                        </p:tgtEl>
                                        <p:attrNameLst>
                                          <p:attrName>style.visibility</p:attrName>
                                        </p:attrNameLst>
                                      </p:cBhvr>
                                      <p:to>
                                        <p:strVal val="visible"/>
                                      </p:to>
                                    </p:set>
                                    <p:animEffect filter="fade" transition="in">
                                      <p:cBhvr>
                                        <p:cTn dur="1000"/>
                                        <p:tgtEl>
                                          <p:spTgt spid="54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8">
                                            <p:txEl>
                                              <p:pRg end="2" st="2"/>
                                            </p:txEl>
                                          </p:spTgt>
                                        </p:tgtEl>
                                        <p:attrNameLst>
                                          <p:attrName>style.visibility</p:attrName>
                                        </p:attrNameLst>
                                      </p:cBhvr>
                                      <p:to>
                                        <p:strVal val="visible"/>
                                      </p:to>
                                    </p:set>
                                    <p:animEffect filter="fade" transition="in">
                                      <p:cBhvr>
                                        <p:cTn dur="1000"/>
                                        <p:tgtEl>
                                          <p:spTgt spid="54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8">
                                            <p:txEl>
                                              <p:pRg end="3" st="3"/>
                                            </p:txEl>
                                          </p:spTgt>
                                        </p:tgtEl>
                                        <p:attrNameLst>
                                          <p:attrName>style.visibility</p:attrName>
                                        </p:attrNameLst>
                                      </p:cBhvr>
                                      <p:to>
                                        <p:strVal val="visible"/>
                                      </p:to>
                                    </p:set>
                                    <p:animEffect filter="fade" transition="in">
                                      <p:cBhvr>
                                        <p:cTn dur="1000"/>
                                        <p:tgtEl>
                                          <p:spTgt spid="54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8">
                                            <p:txEl>
                                              <p:pRg end="4" st="4"/>
                                            </p:txEl>
                                          </p:spTgt>
                                        </p:tgtEl>
                                        <p:attrNameLst>
                                          <p:attrName>style.visibility</p:attrName>
                                        </p:attrNameLst>
                                      </p:cBhvr>
                                      <p:to>
                                        <p:strVal val="visible"/>
                                      </p:to>
                                    </p:set>
                                    <p:animEffect filter="fade" transition="in">
                                      <p:cBhvr>
                                        <p:cTn dur="1000"/>
                                        <p:tgtEl>
                                          <p:spTgt spid="54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8">
                                            <p:txEl>
                                              <p:pRg end="5" st="5"/>
                                            </p:txEl>
                                          </p:spTgt>
                                        </p:tgtEl>
                                        <p:attrNameLst>
                                          <p:attrName>style.visibility</p:attrName>
                                        </p:attrNameLst>
                                      </p:cBhvr>
                                      <p:to>
                                        <p:strVal val="visible"/>
                                      </p:to>
                                    </p:set>
                                    <p:animEffect filter="fade" transition="in">
                                      <p:cBhvr>
                                        <p:cTn dur="1000"/>
                                        <p:tgtEl>
                                          <p:spTgt spid="548">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67"/>
          <p:cNvSpPr txBox="1"/>
          <p:nvPr>
            <p:ph type="title"/>
          </p:nvPr>
        </p:nvSpPr>
        <p:spPr>
          <a:xfrm>
            <a:off x="90300" y="1011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GB" sz="2420"/>
              <a:t>Neural Network: Backward propagation</a:t>
            </a:r>
            <a:endParaRPr sz="2420"/>
          </a:p>
        </p:txBody>
      </p:sp>
      <p:sp>
        <p:nvSpPr>
          <p:cNvPr id="557" name="Google Shape;557;p67"/>
          <p:cNvSpPr txBox="1"/>
          <p:nvPr>
            <p:ph idx="1" type="body"/>
          </p:nvPr>
        </p:nvSpPr>
        <p:spPr>
          <a:xfrm>
            <a:off x="311700" y="963575"/>
            <a:ext cx="5089800" cy="38952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GB" sz="1600"/>
              <a:t>The Omega Child looks at the final prediction and the given truth label and </a:t>
            </a:r>
            <a:r>
              <a:rPr b="1" i="1" lang="en-GB" sz="1600"/>
              <a:t>obtains difference.</a:t>
            </a:r>
            <a:r>
              <a:rPr lang="en-GB" sz="1600"/>
              <a:t> He then says “look properly for this!” to Alpha and Beta Children.</a:t>
            </a:r>
            <a:endParaRPr sz="1600"/>
          </a:p>
          <a:p>
            <a:pPr indent="0" lvl="0" marL="0" rtl="0" algn="l">
              <a:lnSpc>
                <a:spcPct val="90000"/>
              </a:lnSpc>
              <a:spcBef>
                <a:spcPts val="1200"/>
              </a:spcBef>
              <a:spcAft>
                <a:spcPts val="0"/>
              </a:spcAft>
              <a:buNone/>
            </a:pPr>
            <a:r>
              <a:rPr lang="en-GB" sz="1600"/>
              <a:t>The row of Alpha and Beta children looks difference between </a:t>
            </a:r>
            <a:r>
              <a:rPr b="1" i="1" lang="en-GB" sz="1600"/>
              <a:t>result from Omega and their prediction/output</a:t>
            </a:r>
            <a:r>
              <a:rPr lang="en-GB" sz="1600"/>
              <a:t>. They modify how they look at the pic and then says “look properly for this!” to Children A,B,C,D.</a:t>
            </a:r>
            <a:endParaRPr sz="1600"/>
          </a:p>
          <a:p>
            <a:pPr indent="0" lvl="0" marL="0" rtl="0" algn="l">
              <a:lnSpc>
                <a:spcPct val="90000"/>
              </a:lnSpc>
              <a:spcBef>
                <a:spcPts val="1200"/>
              </a:spcBef>
              <a:spcAft>
                <a:spcPts val="0"/>
              </a:spcAft>
              <a:buNone/>
            </a:pPr>
            <a:r>
              <a:rPr lang="en-GB" sz="1600"/>
              <a:t>The Children A,B,C,D looks at the difference between their prediction and result from Alpha and Beta child and modify how they look at the picture. (</a:t>
            </a:r>
            <a:r>
              <a:rPr b="1" i="1" lang="en-GB" sz="1600"/>
              <a:t>weights</a:t>
            </a:r>
            <a:r>
              <a:rPr lang="en-GB" sz="1600"/>
              <a:t>)</a:t>
            </a:r>
            <a:endParaRPr sz="1600"/>
          </a:p>
          <a:p>
            <a:pPr indent="0" lvl="0" marL="0" rtl="0" algn="l">
              <a:lnSpc>
                <a:spcPct val="90000"/>
              </a:lnSpc>
              <a:spcBef>
                <a:spcPts val="1200"/>
              </a:spcBef>
              <a:spcAft>
                <a:spcPts val="0"/>
              </a:spcAft>
              <a:buNone/>
            </a:pPr>
            <a:r>
              <a:t/>
            </a:r>
            <a:endParaRPr sz="1600"/>
          </a:p>
          <a:p>
            <a:pPr indent="0" lvl="0" marL="0" rtl="0" algn="l">
              <a:lnSpc>
                <a:spcPct val="90000"/>
              </a:lnSpc>
              <a:spcBef>
                <a:spcPts val="1200"/>
              </a:spcBef>
              <a:spcAft>
                <a:spcPts val="1200"/>
              </a:spcAft>
              <a:buNone/>
            </a:pPr>
            <a:r>
              <a:rPr lang="en-GB" sz="1600"/>
              <a:t>Child =&gt; logistic Regression</a:t>
            </a:r>
            <a:endParaRPr sz="1600"/>
          </a:p>
        </p:txBody>
      </p:sp>
      <p:pic>
        <p:nvPicPr>
          <p:cNvPr id="558" name="Google Shape;558;p67"/>
          <p:cNvPicPr preferRelativeResize="0"/>
          <p:nvPr/>
        </p:nvPicPr>
        <p:blipFill>
          <a:blip r:embed="rId3">
            <a:alphaModFix/>
          </a:blip>
          <a:stretch>
            <a:fillRect/>
          </a:stretch>
        </p:blipFill>
        <p:spPr>
          <a:xfrm>
            <a:off x="5548375" y="0"/>
            <a:ext cx="3447250" cy="5143500"/>
          </a:xfrm>
          <a:prstGeom prst="rect">
            <a:avLst/>
          </a:prstGeom>
          <a:noFill/>
          <a:ln>
            <a:noFill/>
          </a:ln>
        </p:spPr>
      </p:pic>
      <p:sp>
        <p:nvSpPr>
          <p:cNvPr id="559" name="Google Shape;559;p67"/>
          <p:cNvSpPr/>
          <p:nvPr/>
        </p:nvSpPr>
        <p:spPr>
          <a:xfrm>
            <a:off x="7254250" y="1203950"/>
            <a:ext cx="754500" cy="114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67"/>
          <p:cNvSpPr/>
          <p:nvPr/>
        </p:nvSpPr>
        <p:spPr>
          <a:xfrm>
            <a:off x="6970950" y="0"/>
            <a:ext cx="754500" cy="114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7">
                                            <p:txEl>
                                              <p:pRg end="0" st="0"/>
                                            </p:txEl>
                                          </p:spTgt>
                                        </p:tgtEl>
                                        <p:attrNameLst>
                                          <p:attrName>style.visibility</p:attrName>
                                        </p:attrNameLst>
                                      </p:cBhvr>
                                      <p:to>
                                        <p:strVal val="visible"/>
                                      </p:to>
                                    </p:set>
                                    <p:animEffect filter="fade" transition="in">
                                      <p:cBhvr>
                                        <p:cTn dur="1000"/>
                                        <p:tgtEl>
                                          <p:spTgt spid="5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7">
                                            <p:txEl>
                                              <p:pRg end="1" st="1"/>
                                            </p:txEl>
                                          </p:spTgt>
                                        </p:tgtEl>
                                        <p:attrNameLst>
                                          <p:attrName>style.visibility</p:attrName>
                                        </p:attrNameLst>
                                      </p:cBhvr>
                                      <p:to>
                                        <p:strVal val="visible"/>
                                      </p:to>
                                    </p:set>
                                    <p:animEffect filter="fade" transition="in">
                                      <p:cBhvr>
                                        <p:cTn dur="1000"/>
                                        <p:tgtEl>
                                          <p:spTgt spid="5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7">
                                            <p:txEl>
                                              <p:pRg end="2" st="2"/>
                                            </p:txEl>
                                          </p:spTgt>
                                        </p:tgtEl>
                                        <p:attrNameLst>
                                          <p:attrName>style.visibility</p:attrName>
                                        </p:attrNameLst>
                                      </p:cBhvr>
                                      <p:to>
                                        <p:strVal val="visible"/>
                                      </p:to>
                                    </p:set>
                                    <p:animEffect filter="fade" transition="in">
                                      <p:cBhvr>
                                        <p:cTn dur="1000"/>
                                        <p:tgtEl>
                                          <p:spTgt spid="55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7">
                                            <p:txEl>
                                              <p:pRg end="3" st="3"/>
                                            </p:txEl>
                                          </p:spTgt>
                                        </p:tgtEl>
                                        <p:attrNameLst>
                                          <p:attrName>style.visibility</p:attrName>
                                        </p:attrNameLst>
                                      </p:cBhvr>
                                      <p:to>
                                        <p:strVal val="visible"/>
                                      </p:to>
                                    </p:set>
                                    <p:animEffect filter="fade" transition="in">
                                      <p:cBhvr>
                                        <p:cTn dur="1000"/>
                                        <p:tgtEl>
                                          <p:spTgt spid="55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7">
                                            <p:txEl>
                                              <p:pRg end="4" st="4"/>
                                            </p:txEl>
                                          </p:spTgt>
                                        </p:tgtEl>
                                        <p:attrNameLst>
                                          <p:attrName>style.visibility</p:attrName>
                                        </p:attrNameLst>
                                      </p:cBhvr>
                                      <p:to>
                                        <p:strVal val="visible"/>
                                      </p:to>
                                    </p:set>
                                    <p:animEffect filter="fade" transition="in">
                                      <p:cBhvr>
                                        <p:cTn dur="1000"/>
                                        <p:tgtEl>
                                          <p:spTgt spid="55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Split 80-20</a:t>
            </a:r>
            <a:endParaRPr/>
          </a:p>
        </p:txBody>
      </p:sp>
      <p:sp>
        <p:nvSpPr>
          <p:cNvPr id="566" name="Google Shape;566;p6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In order to verify the </a:t>
            </a:r>
            <a:r>
              <a:rPr lang="en-GB"/>
              <a:t>efficacy</a:t>
            </a:r>
            <a:r>
              <a:rPr lang="en-GB"/>
              <a:t> of the model built, we divide the data into training and Testing dataset with a ratio of 80:20.</a:t>
            </a:r>
            <a:endParaRPr/>
          </a:p>
          <a:p>
            <a:pPr indent="-342900" lvl="0" marL="457200" rtl="0" algn="l">
              <a:spcBef>
                <a:spcPts val="0"/>
              </a:spcBef>
              <a:spcAft>
                <a:spcPts val="0"/>
              </a:spcAft>
              <a:buSzPts val="1800"/>
              <a:buChar char="●"/>
            </a:pPr>
            <a:r>
              <a:rPr lang="en-GB"/>
              <a:t>We train the model on 80% of the data and test the performance on the remaining 20% of the data.</a:t>
            </a:r>
            <a:endParaRPr/>
          </a:p>
          <a:p>
            <a:pPr indent="0" lvl="0" marL="457200" rtl="0" algn="l">
              <a:spcBef>
                <a:spcPts val="1200"/>
              </a:spcBef>
              <a:spcAft>
                <a:spcPts val="1200"/>
              </a:spcAft>
              <a:buNone/>
            </a:pPr>
            <a:r>
              <a:rPr lang="en-GB"/>
              <a:t> </a:t>
            </a:r>
            <a:endParaRPr/>
          </a:p>
        </p:txBody>
      </p:sp>
      <p:pic>
        <p:nvPicPr>
          <p:cNvPr id="567" name="Google Shape;567;p68"/>
          <p:cNvPicPr preferRelativeResize="0"/>
          <p:nvPr/>
        </p:nvPicPr>
        <p:blipFill>
          <a:blip r:embed="rId3">
            <a:alphaModFix/>
          </a:blip>
          <a:stretch>
            <a:fillRect/>
          </a:stretch>
        </p:blipFill>
        <p:spPr>
          <a:xfrm>
            <a:off x="1771900" y="2689525"/>
            <a:ext cx="5422925" cy="23028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69"/>
          <p:cNvSpPr txBox="1"/>
          <p:nvPr>
            <p:ph type="title"/>
          </p:nvPr>
        </p:nvSpPr>
        <p:spPr>
          <a:xfrm>
            <a:off x="311700" y="51575"/>
            <a:ext cx="8520600" cy="43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Model Evaluation-Classification</a:t>
            </a:r>
            <a:endParaRPr/>
          </a:p>
        </p:txBody>
      </p:sp>
      <p:sp>
        <p:nvSpPr>
          <p:cNvPr id="573" name="Google Shape;573;p69"/>
          <p:cNvSpPr txBox="1"/>
          <p:nvPr>
            <p:ph idx="1" type="body"/>
          </p:nvPr>
        </p:nvSpPr>
        <p:spPr>
          <a:xfrm>
            <a:off x="311700" y="488975"/>
            <a:ext cx="8520600" cy="45813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rPr lang="en-GB"/>
              <a:t>Lets say our positives are apples. Negatives are oranges.</a:t>
            </a:r>
            <a:endParaRPr/>
          </a:p>
          <a:p>
            <a:pPr indent="0" lvl="0" marL="0" rtl="0" algn="l">
              <a:spcBef>
                <a:spcPts val="1200"/>
              </a:spcBef>
              <a:spcAft>
                <a:spcPts val="0"/>
              </a:spcAft>
              <a:buNone/>
            </a:pPr>
            <a:r>
              <a:rPr b="1" lang="en-GB"/>
              <a:t>True Positives:</a:t>
            </a:r>
            <a:r>
              <a:rPr lang="en-GB"/>
              <a:t> Classifier predicting apples as apples.</a:t>
            </a:r>
            <a:endParaRPr/>
          </a:p>
          <a:p>
            <a:pPr indent="0" lvl="0" marL="0" rtl="0" algn="l">
              <a:spcBef>
                <a:spcPts val="1200"/>
              </a:spcBef>
              <a:spcAft>
                <a:spcPts val="0"/>
              </a:spcAft>
              <a:buNone/>
            </a:pPr>
            <a:r>
              <a:rPr b="1" lang="en-GB"/>
              <a:t>False Negatives: </a:t>
            </a:r>
            <a:r>
              <a:rPr lang="en-GB"/>
              <a:t>Classifier predicting apples as oranges.</a:t>
            </a:r>
            <a:endParaRPr/>
          </a:p>
          <a:p>
            <a:pPr indent="0" lvl="0" marL="0" rtl="0" algn="l">
              <a:spcBef>
                <a:spcPts val="1200"/>
              </a:spcBef>
              <a:spcAft>
                <a:spcPts val="0"/>
              </a:spcAft>
              <a:buNone/>
            </a:pPr>
            <a:r>
              <a:rPr b="1" lang="en-GB"/>
              <a:t>True Negatives:</a:t>
            </a:r>
            <a:r>
              <a:rPr lang="en-GB"/>
              <a:t>Classifier predicting oranges as oranges</a:t>
            </a:r>
            <a:r>
              <a:rPr b="1" lang="en-GB"/>
              <a:t>.</a:t>
            </a:r>
            <a:endParaRPr b="1"/>
          </a:p>
          <a:p>
            <a:pPr indent="0" lvl="0" marL="0" rtl="0" algn="l">
              <a:spcBef>
                <a:spcPts val="1200"/>
              </a:spcBef>
              <a:spcAft>
                <a:spcPts val="0"/>
              </a:spcAft>
              <a:buNone/>
            </a:pPr>
            <a:r>
              <a:rPr b="1" lang="en-GB"/>
              <a:t>False Positives:</a:t>
            </a:r>
            <a:r>
              <a:rPr lang="en-GB"/>
              <a:t>Classifier predicting oranges as apples.</a:t>
            </a:r>
            <a:endParaRPr/>
          </a:p>
          <a:p>
            <a:pPr indent="0" lvl="0" marL="0" rtl="0" algn="l">
              <a:spcBef>
                <a:spcPts val="1200"/>
              </a:spcBef>
              <a:spcAft>
                <a:spcPts val="0"/>
              </a:spcAft>
              <a:buNone/>
            </a:pPr>
            <a:r>
              <a:rPr b="1" lang="en-GB"/>
              <a:t>Precision</a:t>
            </a:r>
            <a:r>
              <a:rPr lang="en-GB"/>
              <a:t>: How </a:t>
            </a:r>
            <a:r>
              <a:rPr b="1" i="1" lang="en-GB"/>
              <a:t>precise</a:t>
            </a:r>
            <a:r>
              <a:rPr lang="en-GB"/>
              <a:t> is our prediction. Of all the fruits predicted to be an apple how many are actually apples.</a:t>
            </a:r>
            <a:endParaRPr/>
          </a:p>
          <a:p>
            <a:pPr indent="0" lvl="0" marL="0" rtl="0" algn="l">
              <a:spcBef>
                <a:spcPts val="1200"/>
              </a:spcBef>
              <a:spcAft>
                <a:spcPts val="0"/>
              </a:spcAft>
              <a:buNone/>
            </a:pPr>
            <a:r>
              <a:rPr b="1" lang="en-GB"/>
              <a:t>Recall</a:t>
            </a:r>
            <a:r>
              <a:rPr lang="en-GB"/>
              <a:t>: How much of </a:t>
            </a:r>
            <a:r>
              <a:rPr b="1" i="1" lang="en-GB"/>
              <a:t>coverage</a:t>
            </a:r>
            <a:r>
              <a:rPr lang="en-GB"/>
              <a:t> of the positives is done by the </a:t>
            </a:r>
            <a:r>
              <a:rPr lang="en-GB"/>
              <a:t>classifier</a:t>
            </a:r>
            <a:r>
              <a:rPr lang="en-GB"/>
              <a:t>. Of all the actual apples how many are caught as apples by the classifier.</a:t>
            </a:r>
            <a:endParaRPr/>
          </a:p>
          <a:p>
            <a:pPr indent="0" lvl="0" marL="0" rtl="0" algn="l">
              <a:spcBef>
                <a:spcPts val="1200"/>
              </a:spcBef>
              <a:spcAft>
                <a:spcPts val="0"/>
              </a:spcAft>
              <a:buNone/>
            </a:pPr>
            <a:r>
              <a:rPr lang="en-GB"/>
              <a:t>Let’s say we have 50 apples and 50 oranges. </a:t>
            </a:r>
            <a:endParaRPr/>
          </a:p>
          <a:p>
            <a:pPr indent="0" lvl="0" marL="0" rtl="0" algn="l">
              <a:spcBef>
                <a:spcPts val="1200"/>
              </a:spcBef>
              <a:spcAft>
                <a:spcPts val="0"/>
              </a:spcAft>
              <a:buNone/>
            </a:pPr>
            <a:r>
              <a:rPr lang="en-GB"/>
              <a:t>Classifier predicted 45 </a:t>
            </a:r>
            <a:r>
              <a:rPr lang="en-GB"/>
              <a:t>apples</a:t>
            </a:r>
            <a:r>
              <a:rPr lang="en-GB"/>
              <a:t> as “apples”(True Positives) and 5 apples as “oranges”(False Negatives).</a:t>
            </a:r>
            <a:endParaRPr/>
          </a:p>
          <a:p>
            <a:pPr indent="0" lvl="0" marL="0" rtl="0" algn="l">
              <a:spcBef>
                <a:spcPts val="1200"/>
              </a:spcBef>
              <a:spcAft>
                <a:spcPts val="0"/>
              </a:spcAft>
              <a:buNone/>
            </a:pPr>
            <a:r>
              <a:rPr lang="en-GB"/>
              <a:t>Classifier </a:t>
            </a:r>
            <a:r>
              <a:rPr lang="en-GB"/>
              <a:t>predicted</a:t>
            </a:r>
            <a:r>
              <a:rPr lang="en-GB"/>
              <a:t> 40 oranges as “oranges”(True Negatives) and 10 oranges as “apples”(False Positives) .</a:t>
            </a:r>
            <a:endParaRPr/>
          </a:p>
          <a:p>
            <a:pPr indent="0" lvl="0" marL="0" rtl="0" algn="l">
              <a:spcBef>
                <a:spcPts val="1200"/>
              </a:spcBef>
              <a:spcAft>
                <a:spcPts val="0"/>
              </a:spcAft>
              <a:buNone/>
            </a:pPr>
            <a:r>
              <a:rPr lang="en-GB"/>
              <a:t>Precision(P)= TP/(TP+FP) = 45/ (45+10)  = 0.81</a:t>
            </a:r>
            <a:endParaRPr/>
          </a:p>
          <a:p>
            <a:pPr indent="0" lvl="0" marL="0" rtl="0" algn="l">
              <a:spcBef>
                <a:spcPts val="1200"/>
              </a:spcBef>
              <a:spcAft>
                <a:spcPts val="1200"/>
              </a:spcAft>
              <a:buNone/>
            </a:pPr>
            <a:r>
              <a:rPr lang="en-GB"/>
              <a:t>Recall(R) =TP/(TP+FN) = 45/(45+5) = 0.9</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3">
                                            <p:txEl>
                                              <p:pRg end="0" st="0"/>
                                            </p:txEl>
                                          </p:spTgt>
                                        </p:tgtEl>
                                        <p:attrNameLst>
                                          <p:attrName>style.visibility</p:attrName>
                                        </p:attrNameLst>
                                      </p:cBhvr>
                                      <p:to>
                                        <p:strVal val="visible"/>
                                      </p:to>
                                    </p:set>
                                    <p:animEffect filter="fade" transition="in">
                                      <p:cBhvr>
                                        <p:cTn dur="1000"/>
                                        <p:tgtEl>
                                          <p:spTgt spid="57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3">
                                            <p:txEl>
                                              <p:pRg end="1" st="1"/>
                                            </p:txEl>
                                          </p:spTgt>
                                        </p:tgtEl>
                                        <p:attrNameLst>
                                          <p:attrName>style.visibility</p:attrName>
                                        </p:attrNameLst>
                                      </p:cBhvr>
                                      <p:to>
                                        <p:strVal val="visible"/>
                                      </p:to>
                                    </p:set>
                                    <p:animEffect filter="fade" transition="in">
                                      <p:cBhvr>
                                        <p:cTn dur="1000"/>
                                        <p:tgtEl>
                                          <p:spTgt spid="57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3">
                                            <p:txEl>
                                              <p:pRg end="2" st="2"/>
                                            </p:txEl>
                                          </p:spTgt>
                                        </p:tgtEl>
                                        <p:attrNameLst>
                                          <p:attrName>style.visibility</p:attrName>
                                        </p:attrNameLst>
                                      </p:cBhvr>
                                      <p:to>
                                        <p:strVal val="visible"/>
                                      </p:to>
                                    </p:set>
                                    <p:animEffect filter="fade" transition="in">
                                      <p:cBhvr>
                                        <p:cTn dur="1000"/>
                                        <p:tgtEl>
                                          <p:spTgt spid="57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3">
                                            <p:txEl>
                                              <p:pRg end="3" st="3"/>
                                            </p:txEl>
                                          </p:spTgt>
                                        </p:tgtEl>
                                        <p:attrNameLst>
                                          <p:attrName>style.visibility</p:attrName>
                                        </p:attrNameLst>
                                      </p:cBhvr>
                                      <p:to>
                                        <p:strVal val="visible"/>
                                      </p:to>
                                    </p:set>
                                    <p:animEffect filter="fade" transition="in">
                                      <p:cBhvr>
                                        <p:cTn dur="1000"/>
                                        <p:tgtEl>
                                          <p:spTgt spid="57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3">
                                            <p:txEl>
                                              <p:pRg end="4" st="4"/>
                                            </p:txEl>
                                          </p:spTgt>
                                        </p:tgtEl>
                                        <p:attrNameLst>
                                          <p:attrName>style.visibility</p:attrName>
                                        </p:attrNameLst>
                                      </p:cBhvr>
                                      <p:to>
                                        <p:strVal val="visible"/>
                                      </p:to>
                                    </p:set>
                                    <p:animEffect filter="fade" transition="in">
                                      <p:cBhvr>
                                        <p:cTn dur="1000"/>
                                        <p:tgtEl>
                                          <p:spTgt spid="57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3">
                                            <p:txEl>
                                              <p:pRg end="5" st="5"/>
                                            </p:txEl>
                                          </p:spTgt>
                                        </p:tgtEl>
                                        <p:attrNameLst>
                                          <p:attrName>style.visibility</p:attrName>
                                        </p:attrNameLst>
                                      </p:cBhvr>
                                      <p:to>
                                        <p:strVal val="visible"/>
                                      </p:to>
                                    </p:set>
                                    <p:animEffect filter="fade" transition="in">
                                      <p:cBhvr>
                                        <p:cTn dur="1000"/>
                                        <p:tgtEl>
                                          <p:spTgt spid="57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3">
                                            <p:txEl>
                                              <p:pRg end="6" st="6"/>
                                            </p:txEl>
                                          </p:spTgt>
                                        </p:tgtEl>
                                        <p:attrNameLst>
                                          <p:attrName>style.visibility</p:attrName>
                                        </p:attrNameLst>
                                      </p:cBhvr>
                                      <p:to>
                                        <p:strVal val="visible"/>
                                      </p:to>
                                    </p:set>
                                    <p:animEffect filter="fade" transition="in">
                                      <p:cBhvr>
                                        <p:cTn dur="1000"/>
                                        <p:tgtEl>
                                          <p:spTgt spid="57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3">
                                            <p:txEl>
                                              <p:pRg end="7" st="7"/>
                                            </p:txEl>
                                          </p:spTgt>
                                        </p:tgtEl>
                                        <p:attrNameLst>
                                          <p:attrName>style.visibility</p:attrName>
                                        </p:attrNameLst>
                                      </p:cBhvr>
                                      <p:to>
                                        <p:strVal val="visible"/>
                                      </p:to>
                                    </p:set>
                                    <p:animEffect filter="fade" transition="in">
                                      <p:cBhvr>
                                        <p:cTn dur="1000"/>
                                        <p:tgtEl>
                                          <p:spTgt spid="57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3">
                                            <p:txEl>
                                              <p:pRg end="8" st="8"/>
                                            </p:txEl>
                                          </p:spTgt>
                                        </p:tgtEl>
                                        <p:attrNameLst>
                                          <p:attrName>style.visibility</p:attrName>
                                        </p:attrNameLst>
                                      </p:cBhvr>
                                      <p:to>
                                        <p:strVal val="visible"/>
                                      </p:to>
                                    </p:set>
                                    <p:animEffect filter="fade" transition="in">
                                      <p:cBhvr>
                                        <p:cTn dur="1000"/>
                                        <p:tgtEl>
                                          <p:spTgt spid="573">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3">
                                            <p:txEl>
                                              <p:pRg end="9" st="9"/>
                                            </p:txEl>
                                          </p:spTgt>
                                        </p:tgtEl>
                                        <p:attrNameLst>
                                          <p:attrName>style.visibility</p:attrName>
                                        </p:attrNameLst>
                                      </p:cBhvr>
                                      <p:to>
                                        <p:strVal val="visible"/>
                                      </p:to>
                                    </p:set>
                                    <p:animEffect filter="fade" transition="in">
                                      <p:cBhvr>
                                        <p:cTn dur="1000"/>
                                        <p:tgtEl>
                                          <p:spTgt spid="573">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3">
                                            <p:txEl>
                                              <p:pRg end="10" st="10"/>
                                            </p:txEl>
                                          </p:spTgt>
                                        </p:tgtEl>
                                        <p:attrNameLst>
                                          <p:attrName>style.visibility</p:attrName>
                                        </p:attrNameLst>
                                      </p:cBhvr>
                                      <p:to>
                                        <p:strVal val="visible"/>
                                      </p:to>
                                    </p:set>
                                    <p:animEffect filter="fade" transition="in">
                                      <p:cBhvr>
                                        <p:cTn dur="1000"/>
                                        <p:tgtEl>
                                          <p:spTgt spid="573">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3">
                                            <p:txEl>
                                              <p:pRg end="11" st="11"/>
                                            </p:txEl>
                                          </p:spTgt>
                                        </p:tgtEl>
                                        <p:attrNameLst>
                                          <p:attrName>style.visibility</p:attrName>
                                        </p:attrNameLst>
                                      </p:cBhvr>
                                      <p:to>
                                        <p:strVal val="visible"/>
                                      </p:to>
                                    </p:set>
                                    <p:animEffect filter="fade" transition="in">
                                      <p:cBhvr>
                                        <p:cTn dur="1000"/>
                                        <p:tgtEl>
                                          <p:spTgt spid="573">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70"/>
          <p:cNvSpPr txBox="1"/>
          <p:nvPr>
            <p:ph type="title"/>
          </p:nvPr>
        </p:nvSpPr>
        <p:spPr>
          <a:xfrm>
            <a:off x="311700" y="716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Imbalanced</a:t>
            </a:r>
            <a:r>
              <a:rPr lang="en-GB"/>
              <a:t> data &amp; Model evaluation</a:t>
            </a:r>
            <a:endParaRPr/>
          </a:p>
        </p:txBody>
      </p:sp>
      <p:sp>
        <p:nvSpPr>
          <p:cNvPr id="579" name="Google Shape;579;p70"/>
          <p:cNvSpPr txBox="1"/>
          <p:nvPr>
            <p:ph idx="1" type="body"/>
          </p:nvPr>
        </p:nvSpPr>
        <p:spPr>
          <a:xfrm>
            <a:off x="311700" y="644350"/>
            <a:ext cx="4778400" cy="42171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en-GB"/>
              <a:t>Supposing there is a model for  Fraud detection. Number of fraudulent records is 1% and remaining 99% of them are clean.</a:t>
            </a:r>
            <a:endParaRPr/>
          </a:p>
          <a:p>
            <a:pPr indent="0" lvl="0" marL="0" rtl="0" algn="l">
              <a:lnSpc>
                <a:spcPct val="100000"/>
              </a:lnSpc>
              <a:spcBef>
                <a:spcPts val="1200"/>
              </a:spcBef>
              <a:spcAft>
                <a:spcPts val="0"/>
              </a:spcAft>
              <a:buNone/>
            </a:pPr>
            <a:r>
              <a:rPr lang="en-GB"/>
              <a:t>Consider a model which flags </a:t>
            </a:r>
            <a:r>
              <a:rPr b="1" i="1" lang="en-GB"/>
              <a:t>all of the data as clean</a:t>
            </a:r>
            <a:r>
              <a:rPr lang="en-GB"/>
              <a:t>: The accuracy of the model is 99%!!</a:t>
            </a:r>
            <a:endParaRPr/>
          </a:p>
          <a:p>
            <a:pPr indent="0" lvl="0" marL="0" rtl="0" algn="l">
              <a:lnSpc>
                <a:spcPct val="100000"/>
              </a:lnSpc>
              <a:spcBef>
                <a:spcPts val="1200"/>
              </a:spcBef>
              <a:spcAft>
                <a:spcPts val="0"/>
              </a:spcAft>
              <a:buNone/>
            </a:pPr>
            <a:r>
              <a:rPr lang="en-GB"/>
              <a:t>Our definition of positive class is “Fraudulent transaction”</a:t>
            </a:r>
            <a:endParaRPr/>
          </a:p>
          <a:p>
            <a:pPr indent="0" lvl="0" marL="0" rtl="0" algn="l">
              <a:lnSpc>
                <a:spcPct val="100000"/>
              </a:lnSpc>
              <a:spcBef>
                <a:spcPts val="1200"/>
              </a:spcBef>
              <a:spcAft>
                <a:spcPts val="0"/>
              </a:spcAft>
              <a:buNone/>
            </a:pPr>
            <a:r>
              <a:rPr lang="en-GB"/>
              <a:t>Precision=_______</a:t>
            </a:r>
            <a:r>
              <a:rPr lang="en-GB" u="sng"/>
              <a:t>True Positive_______             </a:t>
            </a:r>
            <a:r>
              <a:rPr lang="en-GB"/>
              <a:t> </a:t>
            </a:r>
            <a:endParaRPr/>
          </a:p>
          <a:p>
            <a:pPr indent="0" lvl="0" marL="0" rtl="0" algn="l">
              <a:lnSpc>
                <a:spcPct val="100000"/>
              </a:lnSpc>
              <a:spcBef>
                <a:spcPts val="1200"/>
              </a:spcBef>
              <a:spcAft>
                <a:spcPts val="0"/>
              </a:spcAft>
              <a:buNone/>
            </a:pPr>
            <a:r>
              <a:rPr lang="en-GB"/>
              <a:t>              (True Positive + False Positives )</a:t>
            </a:r>
            <a:endParaRPr/>
          </a:p>
          <a:p>
            <a:pPr indent="0" lvl="0" marL="0" rtl="0" algn="l">
              <a:spcBef>
                <a:spcPts val="1200"/>
              </a:spcBef>
              <a:spcAft>
                <a:spcPts val="0"/>
              </a:spcAft>
              <a:buNone/>
            </a:pPr>
            <a:r>
              <a:rPr lang="en-GB"/>
              <a:t>Recall=    _______</a:t>
            </a:r>
            <a:r>
              <a:rPr lang="en-GB" u="sng"/>
              <a:t>True Positive_______</a:t>
            </a:r>
            <a:endParaRPr/>
          </a:p>
          <a:p>
            <a:pPr indent="0" lvl="0" marL="0" rtl="0" algn="l">
              <a:spcBef>
                <a:spcPts val="1200"/>
              </a:spcBef>
              <a:spcAft>
                <a:spcPts val="1200"/>
              </a:spcAft>
              <a:buNone/>
            </a:pPr>
            <a:r>
              <a:rPr lang="en-GB"/>
              <a:t>              (True positive + False Negative )</a:t>
            </a:r>
            <a:endParaRPr/>
          </a:p>
        </p:txBody>
      </p:sp>
      <p:pic>
        <p:nvPicPr>
          <p:cNvPr id="580" name="Google Shape;580;p70"/>
          <p:cNvPicPr preferRelativeResize="0"/>
          <p:nvPr/>
        </p:nvPicPr>
        <p:blipFill>
          <a:blip r:embed="rId3">
            <a:alphaModFix/>
          </a:blip>
          <a:stretch>
            <a:fillRect/>
          </a:stretch>
        </p:blipFill>
        <p:spPr>
          <a:xfrm>
            <a:off x="5304250" y="1177750"/>
            <a:ext cx="3687352" cy="230459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9"/>
                                        </p:tgtEl>
                                        <p:attrNameLst>
                                          <p:attrName>style.visibility</p:attrName>
                                        </p:attrNameLst>
                                      </p:cBhvr>
                                      <p:to>
                                        <p:strVal val="visible"/>
                                      </p:to>
                                    </p:set>
                                    <p:animEffect filter="fade" transition="in">
                                      <p:cBhvr>
                                        <p:cTn dur="1000"/>
                                        <p:tgtEl>
                                          <p:spTgt spid="5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Questions? </a:t>
            </a:r>
            <a:endParaRPr/>
          </a:p>
        </p:txBody>
      </p:sp>
      <p:sp>
        <p:nvSpPr>
          <p:cNvPr id="586" name="Google Shape;586;p7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What are the patterns learnt from a Decision Tree? </a:t>
            </a:r>
            <a:endParaRPr/>
          </a:p>
          <a:p>
            <a:pPr indent="-342900" lvl="0" marL="457200" rtl="0" algn="l">
              <a:spcBef>
                <a:spcPts val="0"/>
              </a:spcBef>
              <a:spcAft>
                <a:spcPts val="0"/>
              </a:spcAft>
              <a:buSzPts val="1800"/>
              <a:buChar char="●"/>
            </a:pPr>
            <a:r>
              <a:rPr lang="en-GB"/>
              <a:t>For Data Scientists: Are decision Trees convex optimal?</a:t>
            </a:r>
            <a:endParaRPr/>
          </a:p>
          <a:p>
            <a:pPr indent="-342900" lvl="0" marL="457200" rtl="0" algn="l">
              <a:spcBef>
                <a:spcPts val="0"/>
              </a:spcBef>
              <a:spcAft>
                <a:spcPts val="0"/>
              </a:spcAft>
              <a:buSzPts val="1800"/>
              <a:buChar char="●"/>
            </a:pPr>
            <a:r>
              <a:rPr lang="en-GB"/>
              <a:t>For Data Scientists: Are Neural Networks Convex optimal?</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GB"/>
              <a:t>                                             THANK YOU!</a:t>
            </a:r>
            <a:endParaRPr/>
          </a:p>
        </p:txBody>
      </p:sp>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6">
                                            <p:txEl>
                                              <p:pRg end="0" st="0"/>
                                            </p:txEl>
                                          </p:spTgt>
                                        </p:tgtEl>
                                        <p:attrNameLst>
                                          <p:attrName>style.visibility</p:attrName>
                                        </p:attrNameLst>
                                      </p:cBhvr>
                                      <p:to>
                                        <p:strVal val="visible"/>
                                      </p:to>
                                    </p:set>
                                    <p:animEffect filter="fade" transition="in">
                                      <p:cBhvr>
                                        <p:cTn dur="1000"/>
                                        <p:tgtEl>
                                          <p:spTgt spid="5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6">
                                            <p:txEl>
                                              <p:pRg end="1" st="1"/>
                                            </p:txEl>
                                          </p:spTgt>
                                        </p:tgtEl>
                                        <p:attrNameLst>
                                          <p:attrName>style.visibility</p:attrName>
                                        </p:attrNameLst>
                                      </p:cBhvr>
                                      <p:to>
                                        <p:strVal val="visible"/>
                                      </p:to>
                                    </p:set>
                                    <p:animEffect filter="fade" transition="in">
                                      <p:cBhvr>
                                        <p:cTn dur="1000"/>
                                        <p:tgtEl>
                                          <p:spTgt spid="58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6">
                                            <p:txEl>
                                              <p:pRg end="2" st="2"/>
                                            </p:txEl>
                                          </p:spTgt>
                                        </p:tgtEl>
                                        <p:attrNameLst>
                                          <p:attrName>style.visibility</p:attrName>
                                        </p:attrNameLst>
                                      </p:cBhvr>
                                      <p:to>
                                        <p:strVal val="visible"/>
                                      </p:to>
                                    </p:set>
                                    <p:animEffect filter="fade" transition="in">
                                      <p:cBhvr>
                                        <p:cTn dur="1000"/>
                                        <p:tgtEl>
                                          <p:spTgt spid="58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6">
                                            <p:txEl>
                                              <p:pRg end="3" st="3"/>
                                            </p:txEl>
                                          </p:spTgt>
                                        </p:tgtEl>
                                        <p:attrNameLst>
                                          <p:attrName>style.visibility</p:attrName>
                                        </p:attrNameLst>
                                      </p:cBhvr>
                                      <p:to>
                                        <p:strVal val="visible"/>
                                      </p:to>
                                    </p:set>
                                    <p:animEffect filter="fade" transition="in">
                                      <p:cBhvr>
                                        <p:cTn dur="1000"/>
                                        <p:tgtEl>
                                          <p:spTgt spid="58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6">
                                            <p:txEl>
                                              <p:pRg end="4" st="4"/>
                                            </p:txEl>
                                          </p:spTgt>
                                        </p:tgtEl>
                                        <p:attrNameLst>
                                          <p:attrName>style.visibility</p:attrName>
                                        </p:attrNameLst>
                                      </p:cBhvr>
                                      <p:to>
                                        <p:strVal val="visible"/>
                                      </p:to>
                                    </p:set>
                                    <p:animEffect filter="fade" transition="in">
                                      <p:cBhvr>
                                        <p:cTn dur="1000"/>
                                        <p:tgtEl>
                                          <p:spTgt spid="58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6">
                                            <p:txEl>
                                              <p:pRg end="5" st="5"/>
                                            </p:txEl>
                                          </p:spTgt>
                                        </p:tgtEl>
                                        <p:attrNameLst>
                                          <p:attrName>style.visibility</p:attrName>
                                        </p:attrNameLst>
                                      </p:cBhvr>
                                      <p:to>
                                        <p:strVal val="visible"/>
                                      </p:to>
                                    </p:set>
                                    <p:animEffect filter="fade" transition="in">
                                      <p:cBhvr>
                                        <p:cTn dur="1000"/>
                                        <p:tgtEl>
                                          <p:spTgt spid="58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3840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how much to Feature Engineer? Till the deadline</a:t>
            </a:r>
            <a:endParaRPr/>
          </a:p>
        </p:txBody>
      </p:sp>
      <p:sp>
        <p:nvSpPr>
          <p:cNvPr id="87" name="Google Shape;87;p18"/>
          <p:cNvSpPr txBox="1"/>
          <p:nvPr>
            <p:ph idx="1" type="body"/>
          </p:nvPr>
        </p:nvSpPr>
        <p:spPr>
          <a:xfrm>
            <a:off x="311700" y="393750"/>
            <a:ext cx="8520600" cy="29118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SzPts val="1018"/>
              <a:buNone/>
            </a:pPr>
            <a:r>
              <a:rPr lang="en-GB" sz="1565"/>
              <a:t>Available data/features :</a:t>
            </a:r>
            <a:endParaRPr sz="1565"/>
          </a:p>
          <a:p>
            <a:pPr indent="-327977" lvl="0" marL="457200" rtl="0" algn="l">
              <a:lnSpc>
                <a:spcPct val="95000"/>
              </a:lnSpc>
              <a:spcBef>
                <a:spcPts val="1200"/>
              </a:spcBef>
              <a:spcAft>
                <a:spcPts val="0"/>
              </a:spcAft>
              <a:buSzPts val="1565"/>
              <a:buAutoNum type="alphaLcPeriod"/>
            </a:pPr>
            <a:r>
              <a:rPr lang="en-GB" sz="1565"/>
              <a:t>Colour of the stem.(categorical)</a:t>
            </a:r>
            <a:endParaRPr sz="1565"/>
          </a:p>
          <a:p>
            <a:pPr indent="-327977" lvl="0" marL="457200" rtl="0" algn="l">
              <a:lnSpc>
                <a:spcPct val="95000"/>
              </a:lnSpc>
              <a:spcBef>
                <a:spcPts val="0"/>
              </a:spcBef>
              <a:spcAft>
                <a:spcPts val="0"/>
              </a:spcAft>
              <a:buSzPts val="1565"/>
              <a:buAutoNum type="alphaLcPeriod"/>
            </a:pPr>
            <a:r>
              <a:rPr lang="en-GB" sz="1565"/>
              <a:t>Colour of the leaf.(categorical)</a:t>
            </a:r>
            <a:endParaRPr sz="1565"/>
          </a:p>
          <a:p>
            <a:pPr indent="-327977" lvl="0" marL="457200" rtl="0" algn="l">
              <a:lnSpc>
                <a:spcPct val="95000"/>
              </a:lnSpc>
              <a:spcBef>
                <a:spcPts val="0"/>
              </a:spcBef>
              <a:spcAft>
                <a:spcPts val="0"/>
              </a:spcAft>
              <a:buSzPts val="1565"/>
              <a:buAutoNum type="alphaLcPeriod"/>
            </a:pPr>
            <a:r>
              <a:rPr lang="en-GB" sz="1565"/>
              <a:t>Colour of the root.(categorical)</a:t>
            </a:r>
            <a:endParaRPr sz="1565"/>
          </a:p>
          <a:p>
            <a:pPr indent="-327977" lvl="0" marL="457200" rtl="0" algn="l">
              <a:lnSpc>
                <a:spcPct val="95000"/>
              </a:lnSpc>
              <a:spcBef>
                <a:spcPts val="0"/>
              </a:spcBef>
              <a:spcAft>
                <a:spcPts val="0"/>
              </a:spcAft>
              <a:buSzPts val="1565"/>
              <a:buAutoNum type="alphaLcPeriod"/>
            </a:pPr>
            <a:r>
              <a:rPr lang="en-GB" sz="1565"/>
              <a:t>Cost of the fruit.(float)</a:t>
            </a:r>
            <a:endParaRPr sz="1565"/>
          </a:p>
          <a:p>
            <a:pPr indent="-327977" lvl="0" marL="457200" rtl="0" algn="l">
              <a:lnSpc>
                <a:spcPct val="95000"/>
              </a:lnSpc>
              <a:spcBef>
                <a:spcPts val="0"/>
              </a:spcBef>
              <a:spcAft>
                <a:spcPts val="0"/>
              </a:spcAft>
              <a:buSzPts val="1565"/>
              <a:buAutoNum type="alphaLcPeriod"/>
            </a:pPr>
            <a:r>
              <a:rPr lang="en-GB" sz="1565"/>
              <a:t>Weight of a fruit.(float)</a:t>
            </a:r>
            <a:endParaRPr sz="1565"/>
          </a:p>
          <a:p>
            <a:pPr indent="-327977" lvl="0" marL="457200" rtl="0" algn="l">
              <a:lnSpc>
                <a:spcPct val="95000"/>
              </a:lnSpc>
              <a:spcBef>
                <a:spcPts val="0"/>
              </a:spcBef>
              <a:spcAft>
                <a:spcPts val="0"/>
              </a:spcAft>
              <a:buSzPts val="1565"/>
              <a:buAutoNum type="alphaLcPeriod"/>
            </a:pPr>
            <a:r>
              <a:rPr lang="en-GB" sz="1565"/>
              <a:t>Area of the Farm/orchid where the fruits are grown.(float)</a:t>
            </a:r>
            <a:endParaRPr sz="1565"/>
          </a:p>
          <a:p>
            <a:pPr indent="-327977" lvl="0" marL="457200" rtl="0" algn="l">
              <a:lnSpc>
                <a:spcPct val="95000"/>
              </a:lnSpc>
              <a:spcBef>
                <a:spcPts val="0"/>
              </a:spcBef>
              <a:spcAft>
                <a:spcPts val="0"/>
              </a:spcAft>
              <a:buSzPts val="1565"/>
              <a:buAutoNum type="alphaLcPeriod"/>
            </a:pPr>
            <a:r>
              <a:rPr lang="en-GB" sz="1565"/>
              <a:t>Amount of money spent of the farm/orchid.(float)</a:t>
            </a:r>
            <a:endParaRPr sz="1565"/>
          </a:p>
          <a:p>
            <a:pPr indent="-327977" lvl="0" marL="457200" rtl="0" algn="l">
              <a:lnSpc>
                <a:spcPct val="95000"/>
              </a:lnSpc>
              <a:spcBef>
                <a:spcPts val="0"/>
              </a:spcBef>
              <a:spcAft>
                <a:spcPts val="0"/>
              </a:spcAft>
              <a:buSzPts val="1565"/>
              <a:buAutoNum type="alphaLcPeriod"/>
            </a:pPr>
            <a:r>
              <a:rPr lang="en-GB" sz="1565"/>
              <a:t>Number of people picking up the fruit/working in the farm.(int)</a:t>
            </a:r>
            <a:endParaRPr sz="1565"/>
          </a:p>
          <a:p>
            <a:pPr indent="-327977" lvl="0" marL="457200" rtl="0" algn="l">
              <a:lnSpc>
                <a:spcPct val="95000"/>
              </a:lnSpc>
              <a:spcBef>
                <a:spcPts val="0"/>
              </a:spcBef>
              <a:spcAft>
                <a:spcPts val="0"/>
              </a:spcAft>
              <a:buSzPts val="1565"/>
              <a:buAutoNum type="alphaLcPeriod"/>
            </a:pPr>
            <a:r>
              <a:rPr lang="en-GB" sz="1565"/>
              <a:t>Number of farms in the city.(int)</a:t>
            </a:r>
            <a:endParaRPr sz="1565"/>
          </a:p>
        </p:txBody>
      </p:sp>
      <p:sp>
        <p:nvSpPr>
          <p:cNvPr id="88" name="Google Shape;88;p18"/>
          <p:cNvSpPr txBox="1"/>
          <p:nvPr/>
        </p:nvSpPr>
        <p:spPr>
          <a:xfrm>
            <a:off x="311700" y="2987500"/>
            <a:ext cx="8665200" cy="1887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2"/>
              </a:buClr>
              <a:buSzPts val="1400"/>
              <a:buChar char="●"/>
            </a:pPr>
            <a:r>
              <a:rPr lang="en-GB">
                <a:solidFill>
                  <a:schemeClr val="dk2"/>
                </a:solidFill>
              </a:rPr>
              <a:t>Amount of fructose in the fruit.(float)</a:t>
            </a:r>
            <a:endParaRPr>
              <a:solidFill>
                <a:schemeClr val="dk2"/>
              </a:solidFill>
            </a:endParaRPr>
          </a:p>
          <a:p>
            <a:pPr indent="-317500" lvl="0" marL="457200" rtl="0" algn="l">
              <a:lnSpc>
                <a:spcPct val="115000"/>
              </a:lnSpc>
              <a:spcBef>
                <a:spcPts val="0"/>
              </a:spcBef>
              <a:spcAft>
                <a:spcPts val="0"/>
              </a:spcAft>
              <a:buClr>
                <a:schemeClr val="dk2"/>
              </a:buClr>
              <a:buSzPts val="1400"/>
              <a:buChar char="●"/>
            </a:pPr>
            <a:r>
              <a:rPr lang="en-GB">
                <a:solidFill>
                  <a:schemeClr val="dk2"/>
                </a:solidFill>
              </a:rPr>
              <a:t>Vitamins present in the fruit.(one hot encoding) </a:t>
            </a:r>
            <a:endParaRPr>
              <a:solidFill>
                <a:schemeClr val="dk2"/>
              </a:solidFill>
            </a:endParaRPr>
          </a:p>
          <a:p>
            <a:pPr indent="-317500" lvl="0" marL="457200" rtl="0" algn="l">
              <a:lnSpc>
                <a:spcPct val="115000"/>
              </a:lnSpc>
              <a:spcBef>
                <a:spcPts val="0"/>
              </a:spcBef>
              <a:spcAft>
                <a:spcPts val="0"/>
              </a:spcAft>
              <a:buClr>
                <a:schemeClr val="dk2"/>
              </a:buClr>
              <a:buSzPts val="1400"/>
              <a:buChar char="●"/>
            </a:pPr>
            <a:r>
              <a:rPr lang="en-GB">
                <a:solidFill>
                  <a:schemeClr val="dk2"/>
                </a:solidFill>
              </a:rPr>
              <a:t>Colour of the Fruit. (categorical)</a:t>
            </a:r>
            <a:endParaRPr>
              <a:solidFill>
                <a:schemeClr val="dk2"/>
              </a:solidFill>
            </a:endParaRPr>
          </a:p>
          <a:p>
            <a:pPr indent="-317500" lvl="0" marL="457200" rtl="0" algn="l">
              <a:lnSpc>
                <a:spcPct val="115000"/>
              </a:lnSpc>
              <a:spcBef>
                <a:spcPts val="0"/>
              </a:spcBef>
              <a:spcAft>
                <a:spcPts val="0"/>
              </a:spcAft>
              <a:buClr>
                <a:schemeClr val="dk2"/>
              </a:buClr>
              <a:buSzPts val="1400"/>
              <a:buChar char="●"/>
            </a:pPr>
            <a:r>
              <a:rPr lang="en-GB">
                <a:solidFill>
                  <a:schemeClr val="dk2"/>
                </a:solidFill>
              </a:rPr>
              <a:t>Shape of a leaf.(categorical)</a:t>
            </a:r>
            <a:endParaRPr>
              <a:solidFill>
                <a:schemeClr val="dk2"/>
              </a:solidFill>
            </a:endParaRPr>
          </a:p>
          <a:p>
            <a:pPr indent="-317500" lvl="0" marL="457200" rtl="0" algn="l">
              <a:lnSpc>
                <a:spcPct val="115000"/>
              </a:lnSpc>
              <a:spcBef>
                <a:spcPts val="0"/>
              </a:spcBef>
              <a:spcAft>
                <a:spcPts val="0"/>
              </a:spcAft>
              <a:buClr>
                <a:schemeClr val="dk2"/>
              </a:buClr>
              <a:buSzPts val="1400"/>
              <a:buChar char="●"/>
            </a:pPr>
            <a:r>
              <a:rPr lang="en-GB">
                <a:solidFill>
                  <a:schemeClr val="dk2"/>
                </a:solidFill>
              </a:rPr>
              <a:t>Type of the fruit(citrus vs non-citrus)</a:t>
            </a:r>
            <a:endParaRPr>
              <a:solidFill>
                <a:schemeClr val="dk2"/>
              </a:solidFill>
            </a:endParaRPr>
          </a:p>
          <a:p>
            <a:pPr indent="-317500" lvl="0" marL="457200" rtl="0" algn="l">
              <a:lnSpc>
                <a:spcPct val="115000"/>
              </a:lnSpc>
              <a:spcBef>
                <a:spcPts val="0"/>
              </a:spcBef>
              <a:spcAft>
                <a:spcPts val="0"/>
              </a:spcAft>
              <a:buClr>
                <a:schemeClr val="dk2"/>
              </a:buClr>
              <a:buSzPts val="1400"/>
              <a:buChar char="●"/>
            </a:pPr>
            <a:r>
              <a:rPr lang="en-GB">
                <a:solidFill>
                  <a:schemeClr val="dk2"/>
                </a:solidFill>
              </a:rPr>
              <a:t>Thickness of the skin covering on the fruit.(float)</a:t>
            </a:r>
            <a:endParaRPr>
              <a:solidFill>
                <a:schemeClr val="dk2"/>
              </a:solidFill>
            </a:endParaRPr>
          </a:p>
          <a:p>
            <a:pPr indent="-317500" lvl="0" marL="457200" rtl="0" algn="l">
              <a:lnSpc>
                <a:spcPct val="115000"/>
              </a:lnSpc>
              <a:spcBef>
                <a:spcPts val="0"/>
              </a:spcBef>
              <a:spcAft>
                <a:spcPts val="0"/>
              </a:spcAft>
              <a:buClr>
                <a:schemeClr val="dk2"/>
              </a:buClr>
              <a:buSzPts val="1400"/>
              <a:buChar char="●"/>
            </a:pPr>
            <a:r>
              <a:rPr lang="en-GB">
                <a:solidFill>
                  <a:schemeClr val="dk2"/>
                </a:solidFill>
              </a:rPr>
              <a:t>Texture of the skin (bumpy vs smooth)(categorical)</a:t>
            </a:r>
            <a:endParaRPr>
              <a:solidFill>
                <a:schemeClr val="dk2"/>
              </a:solidFill>
            </a:endParaRPr>
          </a:p>
        </p:txBody>
      </p:sp>
      <p:pic>
        <p:nvPicPr>
          <p:cNvPr id="89" name="Google Shape;89;p18"/>
          <p:cNvPicPr preferRelativeResize="0"/>
          <p:nvPr/>
        </p:nvPicPr>
        <p:blipFill>
          <a:blip r:embed="rId3">
            <a:alphaModFix/>
          </a:blip>
          <a:stretch>
            <a:fillRect/>
          </a:stretch>
        </p:blipFill>
        <p:spPr>
          <a:xfrm>
            <a:off x="5910850" y="1000050"/>
            <a:ext cx="3115451" cy="1765425"/>
          </a:xfrm>
          <a:prstGeom prst="rect">
            <a:avLst/>
          </a:prstGeom>
          <a:noFill/>
          <a:ln>
            <a:noFill/>
          </a:ln>
        </p:spPr>
      </p:pic>
      <p:pic>
        <p:nvPicPr>
          <p:cNvPr id="90" name="Google Shape;90;p18"/>
          <p:cNvPicPr preferRelativeResize="0"/>
          <p:nvPr/>
        </p:nvPicPr>
        <p:blipFill>
          <a:blip r:embed="rId4">
            <a:alphaModFix/>
          </a:blip>
          <a:stretch>
            <a:fillRect/>
          </a:stretch>
        </p:blipFill>
        <p:spPr>
          <a:xfrm>
            <a:off x="5418100" y="3117500"/>
            <a:ext cx="3608200" cy="1804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1787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How to improve the </a:t>
            </a:r>
            <a:r>
              <a:rPr lang="en-GB"/>
              <a:t>model</a:t>
            </a:r>
            <a:r>
              <a:rPr lang="en-GB"/>
              <a:t> performance</a:t>
            </a:r>
            <a:endParaRPr/>
          </a:p>
        </p:txBody>
      </p:sp>
      <p:sp>
        <p:nvSpPr>
          <p:cNvPr id="96" name="Google Shape;96;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Better Data ( curated and cleaned )</a:t>
            </a:r>
            <a:endParaRPr/>
          </a:p>
          <a:p>
            <a:pPr indent="0" lvl="0" marL="0" rtl="0" algn="l">
              <a:spcBef>
                <a:spcPts val="1200"/>
              </a:spcBef>
              <a:spcAft>
                <a:spcPts val="0"/>
              </a:spcAft>
              <a:buNone/>
            </a:pPr>
            <a:r>
              <a:rPr lang="en-GB"/>
              <a:t>Better Features ( according to Feature Engineering and Feature Selection )</a:t>
            </a:r>
            <a:endParaRPr/>
          </a:p>
          <a:p>
            <a:pPr indent="0" lvl="0" marL="0" rtl="0" algn="l">
              <a:spcBef>
                <a:spcPts val="1200"/>
              </a:spcBef>
              <a:spcAft>
                <a:spcPts val="0"/>
              </a:spcAft>
              <a:buNone/>
            </a:pPr>
            <a:r>
              <a:rPr lang="en-GB"/>
              <a:t>Better Models ( increasing sophistication of models ) </a:t>
            </a:r>
            <a:endParaRPr/>
          </a:p>
          <a:p>
            <a:pPr indent="0" lvl="0" marL="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1339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Learning , Patterns and ML  </a:t>
            </a:r>
            <a:endParaRPr/>
          </a:p>
        </p:txBody>
      </p:sp>
      <p:sp>
        <p:nvSpPr>
          <p:cNvPr id="102" name="Google Shape;102;p20"/>
          <p:cNvSpPr txBox="1"/>
          <p:nvPr>
            <p:ph idx="1" type="body"/>
          </p:nvPr>
        </p:nvSpPr>
        <p:spPr>
          <a:xfrm>
            <a:off x="311700" y="758625"/>
            <a:ext cx="8520600" cy="3810300"/>
          </a:xfrm>
          <a:prstGeom prst="rect">
            <a:avLst/>
          </a:prstGeom>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Clr>
                <a:srgbClr val="1D1C1D"/>
              </a:buClr>
              <a:buSzPts val="1700"/>
              <a:buChar char="●"/>
            </a:pPr>
            <a:r>
              <a:rPr lang="en-GB" sz="1700">
                <a:solidFill>
                  <a:srgbClr val="1D1C1D"/>
                </a:solidFill>
                <a:highlight>
                  <a:srgbClr val="F8F8F8"/>
                </a:highlight>
              </a:rPr>
              <a:t>“ Learning is ability to repeat .“ if someone says they have learnt it . they can repeat it.</a:t>
            </a:r>
            <a:endParaRPr sz="1700">
              <a:solidFill>
                <a:srgbClr val="1D1C1D"/>
              </a:solidFill>
              <a:highlight>
                <a:srgbClr val="F8F8F8"/>
              </a:highlight>
            </a:endParaRPr>
          </a:p>
          <a:p>
            <a:pPr indent="-336550" lvl="0" marL="457200" rtl="0" algn="l">
              <a:lnSpc>
                <a:spcPct val="100000"/>
              </a:lnSpc>
              <a:spcBef>
                <a:spcPts val="0"/>
              </a:spcBef>
              <a:spcAft>
                <a:spcPts val="0"/>
              </a:spcAft>
              <a:buClr>
                <a:srgbClr val="1D1C1D"/>
              </a:buClr>
              <a:buSzPts val="1700"/>
              <a:buChar char="●"/>
            </a:pPr>
            <a:r>
              <a:rPr lang="en-GB" sz="1700">
                <a:solidFill>
                  <a:srgbClr val="1D1C1D"/>
                </a:solidFill>
                <a:highlight>
                  <a:srgbClr val="F8F8F8"/>
                </a:highlight>
              </a:rPr>
              <a:t>A pattern is a</a:t>
            </a:r>
            <a:r>
              <a:rPr lang="en-GB" sz="1700">
                <a:solidFill>
                  <a:srgbClr val="1D1C1D"/>
                </a:solidFill>
                <a:highlight>
                  <a:srgbClr val="F8F8F8"/>
                </a:highlight>
              </a:rPr>
              <a:t> regularity</a:t>
            </a:r>
            <a:r>
              <a:rPr lang="en-GB" sz="1700">
                <a:solidFill>
                  <a:srgbClr val="1D1C1D"/>
                </a:solidFill>
                <a:highlight>
                  <a:srgbClr val="F8F8F8"/>
                </a:highlight>
              </a:rPr>
              <a:t> in repetitiveness of activities / events / data points / pixels.</a:t>
            </a:r>
            <a:endParaRPr sz="1700">
              <a:solidFill>
                <a:srgbClr val="1D1C1D"/>
              </a:solidFill>
              <a:highlight>
                <a:srgbClr val="F8F8F8"/>
              </a:highlight>
            </a:endParaRPr>
          </a:p>
          <a:p>
            <a:pPr indent="-336550" lvl="0" marL="457200" rtl="0" algn="l">
              <a:lnSpc>
                <a:spcPct val="100000"/>
              </a:lnSpc>
              <a:spcBef>
                <a:spcPts val="0"/>
              </a:spcBef>
              <a:spcAft>
                <a:spcPts val="0"/>
              </a:spcAft>
              <a:buClr>
                <a:srgbClr val="1D1C1D"/>
              </a:buClr>
              <a:buSzPts val="1700"/>
              <a:buChar char="●"/>
            </a:pPr>
            <a:r>
              <a:rPr lang="en-GB" sz="1700">
                <a:solidFill>
                  <a:srgbClr val="1D1C1D"/>
                </a:solidFill>
                <a:highlight>
                  <a:srgbClr val="F8F8F8"/>
                </a:highlight>
              </a:rPr>
              <a:t>A pattern could be anywhere. it could be a data points at 1D or a 2D (line or a curve could match it or a 3D where a surface could match/explain it )</a:t>
            </a:r>
            <a:endParaRPr sz="1700">
              <a:solidFill>
                <a:srgbClr val="1D1C1D"/>
              </a:solidFill>
              <a:highlight>
                <a:srgbClr val="F8F8F8"/>
              </a:highlight>
            </a:endParaRPr>
          </a:p>
          <a:p>
            <a:pPr indent="-336550" lvl="0" marL="457200" rtl="0" algn="l">
              <a:lnSpc>
                <a:spcPct val="100000"/>
              </a:lnSpc>
              <a:spcBef>
                <a:spcPts val="0"/>
              </a:spcBef>
              <a:spcAft>
                <a:spcPts val="0"/>
              </a:spcAft>
              <a:buClr>
                <a:srgbClr val="1D1C1D"/>
              </a:buClr>
              <a:buSzPts val="1700"/>
              <a:buChar char="●"/>
            </a:pPr>
            <a:r>
              <a:rPr lang="en-GB" sz="1700">
                <a:solidFill>
                  <a:srgbClr val="1D1C1D"/>
                </a:solidFill>
                <a:highlight>
                  <a:srgbClr val="F8F8F8"/>
                </a:highlight>
              </a:rPr>
              <a:t>When the pattern occurs on images then its recognition is called computer vision.</a:t>
            </a:r>
            <a:endParaRPr sz="1700">
              <a:solidFill>
                <a:srgbClr val="1D1C1D"/>
              </a:solidFill>
              <a:highlight>
                <a:srgbClr val="F8F8F8"/>
              </a:highlight>
            </a:endParaRPr>
          </a:p>
          <a:p>
            <a:pPr indent="-336550" lvl="0" marL="457200" rtl="0" algn="l">
              <a:lnSpc>
                <a:spcPct val="100000"/>
              </a:lnSpc>
              <a:spcBef>
                <a:spcPts val="0"/>
              </a:spcBef>
              <a:spcAft>
                <a:spcPts val="0"/>
              </a:spcAft>
              <a:buClr>
                <a:srgbClr val="1D1C1D"/>
              </a:buClr>
              <a:buSzPts val="1700"/>
              <a:buChar char="●"/>
            </a:pPr>
            <a:r>
              <a:rPr lang="en-GB" sz="1700">
                <a:solidFill>
                  <a:srgbClr val="1D1C1D"/>
                </a:solidFill>
                <a:highlight>
                  <a:srgbClr val="F8F8F8"/>
                </a:highlight>
              </a:rPr>
              <a:t>when patterns occurs at texts, then its recognition is called as natural language processing.</a:t>
            </a:r>
            <a:endParaRPr sz="1700">
              <a:solidFill>
                <a:srgbClr val="1D1C1D"/>
              </a:solidFill>
              <a:highlight>
                <a:srgbClr val="F8F8F8"/>
              </a:highlight>
            </a:endParaRPr>
          </a:p>
          <a:p>
            <a:pPr indent="-336550" lvl="0" marL="457200" rtl="0" algn="l">
              <a:lnSpc>
                <a:spcPct val="100000"/>
              </a:lnSpc>
              <a:spcBef>
                <a:spcPts val="0"/>
              </a:spcBef>
              <a:spcAft>
                <a:spcPts val="0"/>
              </a:spcAft>
              <a:buClr>
                <a:srgbClr val="1D1C1D"/>
              </a:buClr>
              <a:buSzPts val="1700"/>
              <a:buChar char="●"/>
            </a:pPr>
            <a:r>
              <a:rPr lang="en-GB" sz="1700">
                <a:solidFill>
                  <a:srgbClr val="1D1C1D"/>
                </a:solidFill>
                <a:highlight>
                  <a:srgbClr val="F8F8F8"/>
                </a:highlight>
              </a:rPr>
              <a:t>A machine learns to do something when it recognizes the repetition of its activities or captures the patterns in its activities and applies the patterns on new/incoming data.</a:t>
            </a:r>
            <a:endParaRPr sz="1700">
              <a:solidFill>
                <a:srgbClr val="1D1C1D"/>
              </a:solidFill>
              <a:highlight>
                <a:srgbClr val="F8F8F8"/>
              </a:highlight>
            </a:endParaRPr>
          </a:p>
          <a:p>
            <a:pPr indent="-336550" lvl="0" marL="457200" rtl="0" algn="l">
              <a:lnSpc>
                <a:spcPct val="100000"/>
              </a:lnSpc>
              <a:spcBef>
                <a:spcPts val="0"/>
              </a:spcBef>
              <a:spcAft>
                <a:spcPts val="0"/>
              </a:spcAft>
              <a:buClr>
                <a:srgbClr val="1D1C1D"/>
              </a:buClr>
              <a:buSzPts val="1700"/>
              <a:buChar char="●"/>
            </a:pPr>
            <a:r>
              <a:rPr lang="en-GB" sz="1700"/>
              <a:t>A computer is said to have learned something with Experience E , if the performance </a:t>
            </a:r>
            <a:r>
              <a:rPr b="1" lang="en-GB" sz="1700"/>
              <a:t>P</a:t>
            </a:r>
            <a:r>
              <a:rPr lang="en-GB" sz="1700"/>
              <a:t> on a task </a:t>
            </a:r>
            <a:r>
              <a:rPr b="1" lang="en-GB" sz="1700"/>
              <a:t>T</a:t>
            </a:r>
            <a:r>
              <a:rPr lang="en-GB" sz="1700"/>
              <a:t> </a:t>
            </a:r>
            <a:r>
              <a:rPr b="1" i="1" lang="en-GB" sz="1700"/>
              <a:t>improves</a:t>
            </a:r>
            <a:r>
              <a:rPr lang="en-GB" sz="1700"/>
              <a:t> with Experience E.</a:t>
            </a:r>
            <a:endParaRPr sz="1700"/>
          </a:p>
          <a:p>
            <a:pPr indent="-336550" lvl="0" marL="457200" rtl="0" algn="l">
              <a:lnSpc>
                <a:spcPct val="100000"/>
              </a:lnSpc>
              <a:spcBef>
                <a:spcPts val="0"/>
              </a:spcBef>
              <a:spcAft>
                <a:spcPts val="0"/>
              </a:spcAft>
              <a:buClr>
                <a:srgbClr val="1D1C1D"/>
              </a:buClr>
              <a:buSzPts val="1700"/>
              <a:buChar char="●"/>
            </a:pPr>
            <a:r>
              <a:rPr lang="en-GB" sz="1700">
                <a:solidFill>
                  <a:srgbClr val="1D1C1D"/>
                </a:solidFill>
                <a:highlight>
                  <a:srgbClr val="F8F8F8"/>
                </a:highlight>
              </a:rPr>
              <a:t>We are data scientists. We experiment with patterns!</a:t>
            </a:r>
            <a:endParaRPr sz="1700"/>
          </a:p>
        </p:txBody>
      </p:sp>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xEl>
                                              <p:pRg end="0" st="0"/>
                                            </p:txEl>
                                          </p:spTgt>
                                        </p:tgtEl>
                                        <p:attrNameLst>
                                          <p:attrName>style.visibility</p:attrName>
                                        </p:attrNameLst>
                                      </p:cBhvr>
                                      <p:to>
                                        <p:strVal val="visible"/>
                                      </p:to>
                                    </p:set>
                                    <p:animEffect filter="fade" transition="in">
                                      <p:cBhvr>
                                        <p:cTn dur="1000"/>
                                        <p:tgtEl>
                                          <p:spTgt spid="1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xEl>
                                              <p:pRg end="1" st="1"/>
                                            </p:txEl>
                                          </p:spTgt>
                                        </p:tgtEl>
                                        <p:attrNameLst>
                                          <p:attrName>style.visibility</p:attrName>
                                        </p:attrNameLst>
                                      </p:cBhvr>
                                      <p:to>
                                        <p:strVal val="visible"/>
                                      </p:to>
                                    </p:set>
                                    <p:animEffect filter="fade" transition="in">
                                      <p:cBhvr>
                                        <p:cTn dur="1000"/>
                                        <p:tgtEl>
                                          <p:spTgt spid="10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xEl>
                                              <p:pRg end="2" st="2"/>
                                            </p:txEl>
                                          </p:spTgt>
                                        </p:tgtEl>
                                        <p:attrNameLst>
                                          <p:attrName>style.visibility</p:attrName>
                                        </p:attrNameLst>
                                      </p:cBhvr>
                                      <p:to>
                                        <p:strVal val="visible"/>
                                      </p:to>
                                    </p:set>
                                    <p:animEffect filter="fade" transition="in">
                                      <p:cBhvr>
                                        <p:cTn dur="1000"/>
                                        <p:tgtEl>
                                          <p:spTgt spid="10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xEl>
                                              <p:pRg end="3" st="3"/>
                                            </p:txEl>
                                          </p:spTgt>
                                        </p:tgtEl>
                                        <p:attrNameLst>
                                          <p:attrName>style.visibility</p:attrName>
                                        </p:attrNameLst>
                                      </p:cBhvr>
                                      <p:to>
                                        <p:strVal val="visible"/>
                                      </p:to>
                                    </p:set>
                                    <p:animEffect filter="fade" transition="in">
                                      <p:cBhvr>
                                        <p:cTn dur="1000"/>
                                        <p:tgtEl>
                                          <p:spTgt spid="10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xEl>
                                              <p:pRg end="4" st="4"/>
                                            </p:txEl>
                                          </p:spTgt>
                                        </p:tgtEl>
                                        <p:attrNameLst>
                                          <p:attrName>style.visibility</p:attrName>
                                        </p:attrNameLst>
                                      </p:cBhvr>
                                      <p:to>
                                        <p:strVal val="visible"/>
                                      </p:to>
                                    </p:set>
                                    <p:animEffect filter="fade" transition="in">
                                      <p:cBhvr>
                                        <p:cTn dur="1000"/>
                                        <p:tgtEl>
                                          <p:spTgt spid="10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xEl>
                                              <p:pRg end="5" st="5"/>
                                            </p:txEl>
                                          </p:spTgt>
                                        </p:tgtEl>
                                        <p:attrNameLst>
                                          <p:attrName>style.visibility</p:attrName>
                                        </p:attrNameLst>
                                      </p:cBhvr>
                                      <p:to>
                                        <p:strVal val="visible"/>
                                      </p:to>
                                    </p:set>
                                    <p:animEffect filter="fade" transition="in">
                                      <p:cBhvr>
                                        <p:cTn dur="1000"/>
                                        <p:tgtEl>
                                          <p:spTgt spid="10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xEl>
                                              <p:pRg end="6" st="6"/>
                                            </p:txEl>
                                          </p:spTgt>
                                        </p:tgtEl>
                                        <p:attrNameLst>
                                          <p:attrName>style.visibility</p:attrName>
                                        </p:attrNameLst>
                                      </p:cBhvr>
                                      <p:to>
                                        <p:strVal val="visible"/>
                                      </p:to>
                                    </p:set>
                                    <p:animEffect filter="fade" transition="in">
                                      <p:cBhvr>
                                        <p:cTn dur="1000"/>
                                        <p:tgtEl>
                                          <p:spTgt spid="10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xEl>
                                              <p:pRg end="7" st="7"/>
                                            </p:txEl>
                                          </p:spTgt>
                                        </p:tgtEl>
                                        <p:attrNameLst>
                                          <p:attrName>style.visibility</p:attrName>
                                        </p:attrNameLst>
                                      </p:cBhvr>
                                      <p:to>
                                        <p:strVal val="visible"/>
                                      </p:to>
                                    </p:set>
                                    <p:animEffect filter="fade" transition="in">
                                      <p:cBhvr>
                                        <p:cTn dur="1000"/>
                                        <p:tgtEl>
                                          <p:spTgt spid="102">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352900" y="1407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if computers can code ?</a:t>
            </a:r>
            <a:endParaRPr/>
          </a:p>
        </p:txBody>
      </p:sp>
      <p:sp>
        <p:nvSpPr>
          <p:cNvPr id="108" name="Google Shape;108;p21"/>
          <p:cNvSpPr txBox="1"/>
          <p:nvPr>
            <p:ph idx="1" type="body"/>
          </p:nvPr>
        </p:nvSpPr>
        <p:spPr>
          <a:xfrm>
            <a:off x="311700" y="920275"/>
            <a:ext cx="8520600" cy="4010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Based on what we do with a computer what if computer looks at the patterns  and starts to code on its own?</a:t>
            </a:r>
            <a:endParaRPr/>
          </a:p>
          <a:p>
            <a:pPr indent="0" lvl="0" marL="0" rtl="0" algn="l">
              <a:spcBef>
                <a:spcPts val="1200"/>
              </a:spcBef>
              <a:spcAft>
                <a:spcPts val="0"/>
              </a:spcAft>
              <a:buNone/>
            </a:pPr>
            <a:r>
              <a:rPr lang="en-GB"/>
              <a:t>GPT-3 ( Generative Pretrained Transformer -3 )</a:t>
            </a:r>
            <a:endParaRPr/>
          </a:p>
          <a:p>
            <a:pPr indent="0" lvl="0" marL="0" rtl="0" algn="l">
              <a:spcBef>
                <a:spcPts val="1200"/>
              </a:spcBef>
              <a:spcAft>
                <a:spcPts val="0"/>
              </a:spcAft>
              <a:buNone/>
            </a:pPr>
            <a:r>
              <a:rPr lang="en-GB" u="sng">
                <a:solidFill>
                  <a:schemeClr val="hlink"/>
                </a:solidFill>
                <a:hlinkClick r:id="rId3"/>
              </a:rPr>
              <a:t>Generating SQL</a:t>
            </a:r>
            <a:r>
              <a:rPr lang="en-GB"/>
              <a:t> </a:t>
            </a:r>
            <a:endParaRPr/>
          </a:p>
          <a:p>
            <a:pPr indent="0" lvl="0" marL="0" rtl="0" algn="l">
              <a:spcBef>
                <a:spcPts val="1200"/>
              </a:spcBef>
              <a:spcAft>
                <a:spcPts val="0"/>
              </a:spcAft>
              <a:buNone/>
            </a:pPr>
            <a:r>
              <a:rPr lang="en-GB" u="sng">
                <a:solidFill>
                  <a:schemeClr val="hlink"/>
                </a:solidFill>
                <a:hlinkClick r:id="rId4"/>
              </a:rPr>
              <a:t>Generating CSS:</a:t>
            </a:r>
            <a:endParaRPr/>
          </a:p>
          <a:p>
            <a:pPr indent="0" lvl="0" marL="0" rtl="0" algn="l">
              <a:spcBef>
                <a:spcPts val="1200"/>
              </a:spcBef>
              <a:spcAft>
                <a:spcPts val="12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0" st="0"/>
                                            </p:txEl>
                                          </p:spTgt>
                                        </p:tgtEl>
                                        <p:attrNameLst>
                                          <p:attrName>style.visibility</p:attrName>
                                        </p:attrNameLst>
                                      </p:cBhvr>
                                      <p:to>
                                        <p:strVal val="visible"/>
                                      </p:to>
                                    </p:set>
                                    <p:animEffect filter="fade" transition="in">
                                      <p:cBhvr>
                                        <p:cTn dur="1000"/>
                                        <p:tgtEl>
                                          <p:spTgt spid="1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1" st="1"/>
                                            </p:txEl>
                                          </p:spTgt>
                                        </p:tgtEl>
                                        <p:attrNameLst>
                                          <p:attrName>style.visibility</p:attrName>
                                        </p:attrNameLst>
                                      </p:cBhvr>
                                      <p:to>
                                        <p:strVal val="visible"/>
                                      </p:to>
                                    </p:set>
                                    <p:animEffect filter="fade" transition="in">
                                      <p:cBhvr>
                                        <p:cTn dur="1000"/>
                                        <p:tgtEl>
                                          <p:spTgt spid="10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2" st="2"/>
                                            </p:txEl>
                                          </p:spTgt>
                                        </p:tgtEl>
                                        <p:attrNameLst>
                                          <p:attrName>style.visibility</p:attrName>
                                        </p:attrNameLst>
                                      </p:cBhvr>
                                      <p:to>
                                        <p:strVal val="visible"/>
                                      </p:to>
                                    </p:set>
                                    <p:animEffect filter="fade" transition="in">
                                      <p:cBhvr>
                                        <p:cTn dur="1000"/>
                                        <p:tgtEl>
                                          <p:spTgt spid="10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3" st="3"/>
                                            </p:txEl>
                                          </p:spTgt>
                                        </p:tgtEl>
                                        <p:attrNameLst>
                                          <p:attrName>style.visibility</p:attrName>
                                        </p:attrNameLst>
                                      </p:cBhvr>
                                      <p:to>
                                        <p:strVal val="visible"/>
                                      </p:to>
                                    </p:set>
                                    <p:animEffect filter="fade" transition="in">
                                      <p:cBhvr>
                                        <p:cTn dur="1000"/>
                                        <p:tgtEl>
                                          <p:spTgt spid="10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xEl>
                                              <p:pRg end="4" st="4"/>
                                            </p:txEl>
                                          </p:spTgt>
                                        </p:tgtEl>
                                        <p:attrNameLst>
                                          <p:attrName>style.visibility</p:attrName>
                                        </p:attrNameLst>
                                      </p:cBhvr>
                                      <p:to>
                                        <p:strVal val="visible"/>
                                      </p:to>
                                    </p:set>
                                    <p:animEffect filter="fade" transition="in">
                                      <p:cBhvr>
                                        <p:cTn dur="1000"/>
                                        <p:tgtEl>
                                          <p:spTgt spid="10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